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0" r:id="rId4"/>
    <p:sldId id="257" r:id="rId5"/>
    <p:sldId id="261" r:id="rId6"/>
    <p:sldId id="262" r:id="rId7"/>
    <p:sldId id="271" r:id="rId8"/>
    <p:sldId id="272" r:id="rId9"/>
    <p:sldId id="273" r:id="rId10"/>
    <p:sldId id="274" r:id="rId11"/>
    <p:sldId id="275" r:id="rId12"/>
    <p:sldId id="276" r:id="rId13"/>
    <p:sldId id="263" r:id="rId14"/>
    <p:sldId id="277" r:id="rId15"/>
    <p:sldId id="278" r:id="rId16"/>
    <p:sldId id="279" r:id="rId17"/>
    <p:sldId id="280" r:id="rId18"/>
    <p:sldId id="281" r:id="rId19"/>
    <p:sldId id="264" r:id="rId20"/>
    <p:sldId id="283" r:id="rId21"/>
    <p:sldId id="284" r:id="rId22"/>
    <p:sldId id="285" r:id="rId23"/>
    <p:sldId id="265" r:id="rId24"/>
    <p:sldId id="287" r:id="rId25"/>
    <p:sldId id="288" r:id="rId26"/>
    <p:sldId id="266" r:id="rId27"/>
    <p:sldId id="289" r:id="rId28"/>
    <p:sldId id="290" r:id="rId29"/>
    <p:sldId id="291" r:id="rId30"/>
    <p:sldId id="292" r:id="rId31"/>
    <p:sldId id="293" r:id="rId32"/>
    <p:sldId id="294" r:id="rId33"/>
    <p:sldId id="267" r:id="rId34"/>
    <p:sldId id="295" r:id="rId35"/>
    <p:sldId id="296" r:id="rId36"/>
    <p:sldId id="297" r:id="rId37"/>
    <p:sldId id="298" r:id="rId38"/>
    <p:sldId id="299" r:id="rId39"/>
    <p:sldId id="300" r:id="rId40"/>
    <p:sldId id="268" r:id="rId41"/>
    <p:sldId id="301" r:id="rId42"/>
    <p:sldId id="302" r:id="rId43"/>
    <p:sldId id="269" r:id="rId44"/>
    <p:sldId id="303" r:id="rId45"/>
    <p:sldId id="304" r:id="rId46"/>
    <p:sldId id="305" r:id="rId47"/>
    <p:sldId id="306" r:id="rId48"/>
    <p:sldId id="307" r:id="rId49"/>
    <p:sldId id="270" r:id="rId5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>
        <p:scale>
          <a:sx n="50" d="100"/>
          <a:sy n="50" d="100"/>
        </p:scale>
        <p:origin x="-1002" y="-2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43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677355-AC5F-47E2-B6AB-155EB38D3B63}" type="doc">
      <dgm:prSet loTypeId="urn:microsoft.com/office/officeart/2005/8/layout/process5" loCatId="process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884FEA81-C54F-4545-8974-A2ED9B256980}">
      <dgm:prSet phldrT="[Text]" custT="1"/>
      <dgm:spPr/>
      <dgm:t>
        <a:bodyPr/>
        <a:lstStyle/>
        <a:p>
          <a:r>
            <a:rPr lang="id-ID" sz="1500" dirty="0" smtClean="0"/>
            <a:t>Gunakan prosedur pengelolaan sarana dan prasarana</a:t>
          </a:r>
          <a:endParaRPr lang="id-ID" sz="1500" dirty="0"/>
        </a:p>
      </dgm:t>
    </dgm:pt>
    <dgm:pt modelId="{E2A7BB6E-78ED-4010-B663-55823AFCA1A9}" type="parTrans" cxnId="{93D108B8-7BB5-4BD6-A35F-098FB7EDE39C}">
      <dgm:prSet/>
      <dgm:spPr/>
      <dgm:t>
        <a:bodyPr/>
        <a:lstStyle/>
        <a:p>
          <a:endParaRPr lang="id-ID" sz="1500"/>
        </a:p>
      </dgm:t>
    </dgm:pt>
    <dgm:pt modelId="{336DA62D-AC07-43C7-A124-59B2F63FF645}" type="sibTrans" cxnId="{93D108B8-7BB5-4BD6-A35F-098FB7EDE39C}">
      <dgm:prSet/>
      <dgm:spPr/>
      <dgm:t>
        <a:bodyPr/>
        <a:lstStyle/>
        <a:p>
          <a:endParaRPr lang="id-ID" sz="1500"/>
        </a:p>
      </dgm:t>
    </dgm:pt>
    <dgm:pt modelId="{1962033D-B090-4B09-AF82-75EE5045F0AD}">
      <dgm:prSet custT="1"/>
      <dgm:spPr/>
      <dgm:t>
        <a:bodyPr/>
        <a:lstStyle/>
        <a:p>
          <a:r>
            <a:rPr lang="id-ID" sz="1500" dirty="0" smtClean="0"/>
            <a:t>Tentukan jenis, kuantitas, dan kualitas sarana dan prasarana yang dibutuhkan</a:t>
          </a:r>
          <a:endParaRPr lang="id-ID" sz="1500" dirty="0"/>
        </a:p>
      </dgm:t>
    </dgm:pt>
    <dgm:pt modelId="{64FF95FC-419B-40C6-BB0C-29C3D30F28FE}" type="parTrans" cxnId="{72D54AAA-AC8A-46A2-ACB6-9F5708B2FE65}">
      <dgm:prSet/>
      <dgm:spPr/>
      <dgm:t>
        <a:bodyPr/>
        <a:lstStyle/>
        <a:p>
          <a:endParaRPr lang="id-ID" sz="1500"/>
        </a:p>
      </dgm:t>
    </dgm:pt>
    <dgm:pt modelId="{60C96779-974A-4598-9B58-A2F597045009}" type="sibTrans" cxnId="{72D54AAA-AC8A-46A2-ACB6-9F5708B2FE65}">
      <dgm:prSet/>
      <dgm:spPr/>
      <dgm:t>
        <a:bodyPr/>
        <a:lstStyle/>
        <a:p>
          <a:endParaRPr lang="id-ID" sz="1500"/>
        </a:p>
      </dgm:t>
    </dgm:pt>
    <dgm:pt modelId="{468CB0D7-B8DF-46E6-A9CD-E46B31B44931}">
      <dgm:prSet custT="1"/>
      <dgm:spPr/>
      <dgm:t>
        <a:bodyPr/>
        <a:lstStyle/>
        <a:p>
          <a:r>
            <a:rPr lang="id-ID" sz="1500" dirty="0" smtClean="0"/>
            <a:t>Seuaikan antara kebutuhan sarana dan prasarana dengan biaya yang tersedia</a:t>
          </a:r>
          <a:endParaRPr lang="id-ID" sz="1500" dirty="0"/>
        </a:p>
      </dgm:t>
    </dgm:pt>
    <dgm:pt modelId="{38551EC0-87A4-4077-A710-DDC1B99ED7E8}" type="parTrans" cxnId="{97BA47D2-556D-4B5F-8840-F02B55324E4C}">
      <dgm:prSet/>
      <dgm:spPr/>
      <dgm:t>
        <a:bodyPr/>
        <a:lstStyle/>
        <a:p>
          <a:endParaRPr lang="id-ID" sz="1500"/>
        </a:p>
      </dgm:t>
    </dgm:pt>
    <dgm:pt modelId="{E224EB05-DB8B-419B-9330-8EC8F4877E35}" type="sibTrans" cxnId="{97BA47D2-556D-4B5F-8840-F02B55324E4C}">
      <dgm:prSet/>
      <dgm:spPr/>
      <dgm:t>
        <a:bodyPr/>
        <a:lstStyle/>
        <a:p>
          <a:endParaRPr lang="id-ID" sz="1500"/>
        </a:p>
      </dgm:t>
    </dgm:pt>
    <dgm:pt modelId="{7AFB6C9D-DA16-40B5-B475-32C4F5893145}">
      <dgm:prSet custT="1"/>
      <dgm:spPr/>
      <dgm:t>
        <a:bodyPr/>
        <a:lstStyle/>
        <a:p>
          <a:r>
            <a:rPr lang="id-ID" sz="1500" dirty="0" smtClean="0"/>
            <a:t>Sediakan dan gunakan sarana dan prasarana dalam kegiatan operasional</a:t>
          </a:r>
          <a:endParaRPr lang="id-ID" sz="1500" dirty="0"/>
        </a:p>
      </dgm:t>
    </dgm:pt>
    <dgm:pt modelId="{7FDEC7E0-8AB1-4A05-BECB-BFBEB8536400}" type="parTrans" cxnId="{E7A1FEFA-EA25-407E-97F5-0E12D4ABE9A9}">
      <dgm:prSet/>
      <dgm:spPr/>
      <dgm:t>
        <a:bodyPr/>
        <a:lstStyle/>
        <a:p>
          <a:endParaRPr lang="id-ID" sz="1500"/>
        </a:p>
      </dgm:t>
    </dgm:pt>
    <dgm:pt modelId="{BBC79C18-B4D4-4701-B74C-6C7FAFBCFA97}" type="sibTrans" cxnId="{E7A1FEFA-EA25-407E-97F5-0E12D4ABE9A9}">
      <dgm:prSet/>
      <dgm:spPr/>
      <dgm:t>
        <a:bodyPr/>
        <a:lstStyle/>
        <a:p>
          <a:endParaRPr lang="id-ID" sz="1500"/>
        </a:p>
      </dgm:t>
    </dgm:pt>
    <dgm:pt modelId="{2E9D1834-86A7-475C-AEE9-70C26ECB8B2F}">
      <dgm:prSet custT="1"/>
      <dgm:spPr/>
      <dgm:t>
        <a:bodyPr/>
        <a:lstStyle/>
        <a:p>
          <a:r>
            <a:rPr lang="id-ID" sz="1500" dirty="0" smtClean="0"/>
            <a:t>Penyimpanan dan pemeliharaan sarana dan prasarana</a:t>
          </a:r>
          <a:endParaRPr lang="id-ID" sz="1500" dirty="0"/>
        </a:p>
      </dgm:t>
    </dgm:pt>
    <dgm:pt modelId="{6379207A-CBED-45BB-B11E-175FAF620130}" type="parTrans" cxnId="{4A4D860A-48E1-492F-B2F4-F1CAE1813BE1}">
      <dgm:prSet/>
      <dgm:spPr/>
      <dgm:t>
        <a:bodyPr/>
        <a:lstStyle/>
        <a:p>
          <a:endParaRPr lang="id-ID" sz="1500"/>
        </a:p>
      </dgm:t>
    </dgm:pt>
    <dgm:pt modelId="{8534DF18-596E-4C7C-9788-EFDA0995327C}" type="sibTrans" cxnId="{4A4D860A-48E1-492F-B2F4-F1CAE1813BE1}">
      <dgm:prSet/>
      <dgm:spPr/>
      <dgm:t>
        <a:bodyPr/>
        <a:lstStyle/>
        <a:p>
          <a:endParaRPr lang="id-ID" sz="1500"/>
        </a:p>
      </dgm:t>
    </dgm:pt>
    <dgm:pt modelId="{EB173AEB-339D-437C-9537-25505A864A37}">
      <dgm:prSet custT="1"/>
      <dgm:spPr/>
      <dgm:t>
        <a:bodyPr/>
        <a:lstStyle/>
        <a:p>
          <a:r>
            <a:rPr lang="id-ID" sz="1500" dirty="0" smtClean="0"/>
            <a:t>Kumpulkan dan kelola data sarana dan prasarana</a:t>
          </a:r>
          <a:endParaRPr lang="id-ID" sz="1500" dirty="0"/>
        </a:p>
      </dgm:t>
    </dgm:pt>
    <dgm:pt modelId="{D47DBEEB-5372-4F41-A878-B277F1529EB6}" type="parTrans" cxnId="{FA62B6DD-3858-49E7-A4FE-D85552655500}">
      <dgm:prSet/>
      <dgm:spPr/>
      <dgm:t>
        <a:bodyPr/>
        <a:lstStyle/>
        <a:p>
          <a:endParaRPr lang="id-ID" sz="1500"/>
        </a:p>
      </dgm:t>
    </dgm:pt>
    <dgm:pt modelId="{75A8D32E-E9C7-404B-A0D9-70A829ADD4E3}" type="sibTrans" cxnId="{FA62B6DD-3858-49E7-A4FE-D85552655500}">
      <dgm:prSet/>
      <dgm:spPr/>
      <dgm:t>
        <a:bodyPr/>
        <a:lstStyle/>
        <a:p>
          <a:endParaRPr lang="id-ID" sz="1500"/>
        </a:p>
      </dgm:t>
    </dgm:pt>
    <dgm:pt modelId="{C97632F5-57AF-45D6-B4C5-0930745DE3FF}">
      <dgm:prSet custT="1"/>
      <dgm:spPr/>
      <dgm:t>
        <a:bodyPr/>
        <a:lstStyle/>
        <a:p>
          <a:r>
            <a:rPr lang="id-ID" sz="1500" dirty="0" smtClean="0"/>
            <a:t>Penghapusan sarana dan prasarana sesuai dengan prosedur yang berlaku</a:t>
          </a:r>
          <a:endParaRPr lang="id-ID" sz="1500" dirty="0"/>
        </a:p>
      </dgm:t>
    </dgm:pt>
    <dgm:pt modelId="{2A982D00-85B5-49C2-B403-94EF8006A872}" type="parTrans" cxnId="{4967194E-EC42-46D4-B8BA-20F697D1DF6F}">
      <dgm:prSet/>
      <dgm:spPr/>
      <dgm:t>
        <a:bodyPr/>
        <a:lstStyle/>
        <a:p>
          <a:endParaRPr lang="id-ID" sz="1500"/>
        </a:p>
      </dgm:t>
    </dgm:pt>
    <dgm:pt modelId="{E0320059-3C5C-4DC7-A586-9BAF580B95A3}" type="sibTrans" cxnId="{4967194E-EC42-46D4-B8BA-20F697D1DF6F}">
      <dgm:prSet/>
      <dgm:spPr/>
      <dgm:t>
        <a:bodyPr/>
        <a:lstStyle/>
        <a:p>
          <a:endParaRPr lang="id-ID" sz="1500"/>
        </a:p>
      </dgm:t>
    </dgm:pt>
    <dgm:pt modelId="{6D90EF3E-A82F-4EF5-B855-C07568F9363C}" type="pres">
      <dgm:prSet presAssocID="{3A677355-AC5F-47E2-B6AB-155EB38D3B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7F2204E-6484-4D65-BC26-048E45E6B19F}" type="pres">
      <dgm:prSet presAssocID="{884FEA81-C54F-4545-8974-A2ED9B256980}" presName="node" presStyleLbl="node1" presStyleIdx="0" presStyleCnt="7" custScaleX="116591" custScaleY="17870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3D1C680-A4E0-48FA-B749-B33475658459}" type="pres">
      <dgm:prSet presAssocID="{336DA62D-AC07-43C7-A124-59B2F63FF645}" presName="sibTrans" presStyleLbl="sibTrans2D1" presStyleIdx="0" presStyleCnt="6" custScaleY="139109"/>
      <dgm:spPr/>
      <dgm:t>
        <a:bodyPr/>
        <a:lstStyle/>
        <a:p>
          <a:endParaRPr lang="id-ID"/>
        </a:p>
      </dgm:t>
    </dgm:pt>
    <dgm:pt modelId="{E9FC435A-9F40-4F21-9285-A74D42F4F245}" type="pres">
      <dgm:prSet presAssocID="{336DA62D-AC07-43C7-A124-59B2F63FF645}" presName="connectorText" presStyleLbl="sibTrans2D1" presStyleIdx="0" presStyleCnt="6"/>
      <dgm:spPr/>
      <dgm:t>
        <a:bodyPr/>
        <a:lstStyle/>
        <a:p>
          <a:endParaRPr lang="id-ID"/>
        </a:p>
      </dgm:t>
    </dgm:pt>
    <dgm:pt modelId="{122219DF-45FA-492C-ACE4-EE139E29BB59}" type="pres">
      <dgm:prSet presAssocID="{1962033D-B090-4B09-AF82-75EE5045F0AD}" presName="node" presStyleLbl="node1" presStyleIdx="1" presStyleCnt="7" custScaleX="137785" custScaleY="17870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C98CD7-B307-4AFF-B901-7389C2C3D600}" type="pres">
      <dgm:prSet presAssocID="{60C96779-974A-4598-9B58-A2F597045009}" presName="sibTrans" presStyleLbl="sibTrans2D1" presStyleIdx="1" presStyleCnt="6" custScaleY="139109"/>
      <dgm:spPr/>
      <dgm:t>
        <a:bodyPr/>
        <a:lstStyle/>
        <a:p>
          <a:endParaRPr lang="id-ID"/>
        </a:p>
      </dgm:t>
    </dgm:pt>
    <dgm:pt modelId="{092794BB-F01F-4039-98BB-17D9E301BDC2}" type="pres">
      <dgm:prSet presAssocID="{60C96779-974A-4598-9B58-A2F597045009}" presName="connectorText" presStyleLbl="sibTrans2D1" presStyleIdx="1" presStyleCnt="6"/>
      <dgm:spPr/>
      <dgm:t>
        <a:bodyPr/>
        <a:lstStyle/>
        <a:p>
          <a:endParaRPr lang="id-ID"/>
        </a:p>
      </dgm:t>
    </dgm:pt>
    <dgm:pt modelId="{B0420B90-47FD-46A6-A41A-6959AA64086B}" type="pres">
      <dgm:prSet presAssocID="{468CB0D7-B8DF-46E6-A9CD-E46B31B44931}" presName="node" presStyleLbl="node1" presStyleIdx="2" presStyleCnt="7" custScaleX="134128" custScaleY="17870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D9975AF-7A34-4F26-AD6D-86F9D8323DC3}" type="pres">
      <dgm:prSet presAssocID="{E224EB05-DB8B-419B-9330-8EC8F4877E35}" presName="sibTrans" presStyleLbl="sibTrans2D1" presStyleIdx="2" presStyleCnt="6" custScaleY="139109"/>
      <dgm:spPr/>
      <dgm:t>
        <a:bodyPr/>
        <a:lstStyle/>
        <a:p>
          <a:endParaRPr lang="id-ID"/>
        </a:p>
      </dgm:t>
    </dgm:pt>
    <dgm:pt modelId="{916FF42B-F010-4222-9C1D-802B4C6D4851}" type="pres">
      <dgm:prSet presAssocID="{E224EB05-DB8B-419B-9330-8EC8F4877E35}" presName="connectorText" presStyleLbl="sibTrans2D1" presStyleIdx="2" presStyleCnt="6"/>
      <dgm:spPr/>
      <dgm:t>
        <a:bodyPr/>
        <a:lstStyle/>
        <a:p>
          <a:endParaRPr lang="id-ID"/>
        </a:p>
      </dgm:t>
    </dgm:pt>
    <dgm:pt modelId="{E4C45D1F-3D4E-403B-A082-5A5FEAA5BA28}" type="pres">
      <dgm:prSet presAssocID="{7AFB6C9D-DA16-40B5-B475-32C4F5893145}" presName="node" presStyleLbl="node1" presStyleIdx="3" presStyleCnt="7" custScaleX="116403" custScaleY="17870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1B13E41-D2A4-4698-957A-2C35365F2ADA}" type="pres">
      <dgm:prSet presAssocID="{BBC79C18-B4D4-4701-B74C-6C7FAFBCFA97}" presName="sibTrans" presStyleLbl="sibTrans2D1" presStyleIdx="3" presStyleCnt="6" custScaleY="139109"/>
      <dgm:spPr/>
      <dgm:t>
        <a:bodyPr/>
        <a:lstStyle/>
        <a:p>
          <a:endParaRPr lang="id-ID"/>
        </a:p>
      </dgm:t>
    </dgm:pt>
    <dgm:pt modelId="{836E077B-D469-487A-8A0E-55FE11BC17BA}" type="pres">
      <dgm:prSet presAssocID="{BBC79C18-B4D4-4701-B74C-6C7FAFBCFA97}" presName="connectorText" presStyleLbl="sibTrans2D1" presStyleIdx="3" presStyleCnt="6"/>
      <dgm:spPr/>
      <dgm:t>
        <a:bodyPr/>
        <a:lstStyle/>
        <a:p>
          <a:endParaRPr lang="id-ID"/>
        </a:p>
      </dgm:t>
    </dgm:pt>
    <dgm:pt modelId="{89B89EEE-7D36-440F-9739-94934B047592}" type="pres">
      <dgm:prSet presAssocID="{2E9D1834-86A7-475C-AEE9-70C26ECB8B2F}" presName="node" presStyleLbl="node1" presStyleIdx="4" presStyleCnt="7" custScaleX="156000" custScaleY="13910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99D2655-C577-47FC-BB41-40D27649AA8C}" type="pres">
      <dgm:prSet presAssocID="{8534DF18-596E-4C7C-9788-EFDA0995327C}" presName="sibTrans" presStyleLbl="sibTrans2D1" presStyleIdx="4" presStyleCnt="6" custScaleY="139109"/>
      <dgm:spPr/>
      <dgm:t>
        <a:bodyPr/>
        <a:lstStyle/>
        <a:p>
          <a:endParaRPr lang="id-ID"/>
        </a:p>
      </dgm:t>
    </dgm:pt>
    <dgm:pt modelId="{2A18A9E6-3162-4C90-881D-6C9A4FE9A02D}" type="pres">
      <dgm:prSet presAssocID="{8534DF18-596E-4C7C-9788-EFDA0995327C}" presName="connectorText" presStyleLbl="sibTrans2D1" presStyleIdx="4" presStyleCnt="6"/>
      <dgm:spPr/>
      <dgm:t>
        <a:bodyPr/>
        <a:lstStyle/>
        <a:p>
          <a:endParaRPr lang="id-ID"/>
        </a:p>
      </dgm:t>
    </dgm:pt>
    <dgm:pt modelId="{DF4B720A-4797-4E9F-9660-3B3AE091A8AF}" type="pres">
      <dgm:prSet presAssocID="{EB173AEB-339D-437C-9537-25505A864A37}" presName="node" presStyleLbl="node1" presStyleIdx="5" presStyleCnt="7" custScaleX="130754" custScaleY="13910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C28484-5F8E-4DCB-877A-62D0E8F287D9}" type="pres">
      <dgm:prSet presAssocID="{75A8D32E-E9C7-404B-A0D9-70A829ADD4E3}" presName="sibTrans" presStyleLbl="sibTrans2D1" presStyleIdx="5" presStyleCnt="6" custScaleY="139109"/>
      <dgm:spPr/>
      <dgm:t>
        <a:bodyPr/>
        <a:lstStyle/>
        <a:p>
          <a:endParaRPr lang="id-ID"/>
        </a:p>
      </dgm:t>
    </dgm:pt>
    <dgm:pt modelId="{2BB81CEE-0C05-4878-AAD9-7F7E696C4703}" type="pres">
      <dgm:prSet presAssocID="{75A8D32E-E9C7-404B-A0D9-70A829ADD4E3}" presName="connectorText" presStyleLbl="sibTrans2D1" presStyleIdx="5" presStyleCnt="6"/>
      <dgm:spPr/>
      <dgm:t>
        <a:bodyPr/>
        <a:lstStyle/>
        <a:p>
          <a:endParaRPr lang="id-ID"/>
        </a:p>
      </dgm:t>
    </dgm:pt>
    <dgm:pt modelId="{F3F636E1-A6D5-40FA-9651-2B80E84B56F4}" type="pres">
      <dgm:prSet presAssocID="{C97632F5-57AF-45D6-B4C5-0930745DE3FF}" presName="node" presStyleLbl="node1" presStyleIdx="6" presStyleCnt="7" custScaleX="196708" custScaleY="13910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A4D860A-48E1-492F-B2F4-F1CAE1813BE1}" srcId="{3A677355-AC5F-47E2-B6AB-155EB38D3B63}" destId="{2E9D1834-86A7-475C-AEE9-70C26ECB8B2F}" srcOrd="4" destOrd="0" parTransId="{6379207A-CBED-45BB-B11E-175FAF620130}" sibTransId="{8534DF18-596E-4C7C-9788-EFDA0995327C}"/>
    <dgm:cxn modelId="{5DAC4C7E-D6E2-4F67-8E66-715CD3A1FDF4}" type="presOf" srcId="{3A677355-AC5F-47E2-B6AB-155EB38D3B63}" destId="{6D90EF3E-A82F-4EF5-B855-C07568F9363C}" srcOrd="0" destOrd="0" presId="urn:microsoft.com/office/officeart/2005/8/layout/process5"/>
    <dgm:cxn modelId="{983177C7-015C-4493-9D36-C43DFBA38D67}" type="presOf" srcId="{8534DF18-596E-4C7C-9788-EFDA0995327C}" destId="{C99D2655-C577-47FC-BB41-40D27649AA8C}" srcOrd="0" destOrd="0" presId="urn:microsoft.com/office/officeart/2005/8/layout/process5"/>
    <dgm:cxn modelId="{4B951849-CAF3-4988-94A6-F7B0D2CE964B}" type="presOf" srcId="{468CB0D7-B8DF-46E6-A9CD-E46B31B44931}" destId="{B0420B90-47FD-46A6-A41A-6959AA64086B}" srcOrd="0" destOrd="0" presId="urn:microsoft.com/office/officeart/2005/8/layout/process5"/>
    <dgm:cxn modelId="{97BA47D2-556D-4B5F-8840-F02B55324E4C}" srcId="{3A677355-AC5F-47E2-B6AB-155EB38D3B63}" destId="{468CB0D7-B8DF-46E6-A9CD-E46B31B44931}" srcOrd="2" destOrd="0" parTransId="{38551EC0-87A4-4077-A710-DDC1B99ED7E8}" sibTransId="{E224EB05-DB8B-419B-9330-8EC8F4877E35}"/>
    <dgm:cxn modelId="{4967194E-EC42-46D4-B8BA-20F697D1DF6F}" srcId="{3A677355-AC5F-47E2-B6AB-155EB38D3B63}" destId="{C97632F5-57AF-45D6-B4C5-0930745DE3FF}" srcOrd="6" destOrd="0" parTransId="{2A982D00-85B5-49C2-B403-94EF8006A872}" sibTransId="{E0320059-3C5C-4DC7-A586-9BAF580B95A3}"/>
    <dgm:cxn modelId="{53F67366-CF0D-4DD1-9811-7FA6E2157D31}" type="presOf" srcId="{BBC79C18-B4D4-4701-B74C-6C7FAFBCFA97}" destId="{11B13E41-D2A4-4698-957A-2C35365F2ADA}" srcOrd="0" destOrd="0" presId="urn:microsoft.com/office/officeart/2005/8/layout/process5"/>
    <dgm:cxn modelId="{078C6715-F46C-487F-B753-BA15ECC9B798}" type="presOf" srcId="{C97632F5-57AF-45D6-B4C5-0930745DE3FF}" destId="{F3F636E1-A6D5-40FA-9651-2B80E84B56F4}" srcOrd="0" destOrd="0" presId="urn:microsoft.com/office/officeart/2005/8/layout/process5"/>
    <dgm:cxn modelId="{DA8AFEB7-4FC3-477C-9DE2-3179E4E2E62E}" type="presOf" srcId="{75A8D32E-E9C7-404B-A0D9-70A829ADD4E3}" destId="{2BB81CEE-0C05-4878-AAD9-7F7E696C4703}" srcOrd="1" destOrd="0" presId="urn:microsoft.com/office/officeart/2005/8/layout/process5"/>
    <dgm:cxn modelId="{72D54AAA-AC8A-46A2-ACB6-9F5708B2FE65}" srcId="{3A677355-AC5F-47E2-B6AB-155EB38D3B63}" destId="{1962033D-B090-4B09-AF82-75EE5045F0AD}" srcOrd="1" destOrd="0" parTransId="{64FF95FC-419B-40C6-BB0C-29C3D30F28FE}" sibTransId="{60C96779-974A-4598-9B58-A2F597045009}"/>
    <dgm:cxn modelId="{A8E28547-123B-4D03-8857-8637FAC5A94C}" type="presOf" srcId="{BBC79C18-B4D4-4701-B74C-6C7FAFBCFA97}" destId="{836E077B-D469-487A-8A0E-55FE11BC17BA}" srcOrd="1" destOrd="0" presId="urn:microsoft.com/office/officeart/2005/8/layout/process5"/>
    <dgm:cxn modelId="{93D108B8-7BB5-4BD6-A35F-098FB7EDE39C}" srcId="{3A677355-AC5F-47E2-B6AB-155EB38D3B63}" destId="{884FEA81-C54F-4545-8974-A2ED9B256980}" srcOrd="0" destOrd="0" parTransId="{E2A7BB6E-78ED-4010-B663-55823AFCA1A9}" sibTransId="{336DA62D-AC07-43C7-A124-59B2F63FF645}"/>
    <dgm:cxn modelId="{FFC91802-9B68-4B24-83FF-E7CCFB44F44A}" type="presOf" srcId="{60C96779-974A-4598-9B58-A2F597045009}" destId="{092794BB-F01F-4039-98BB-17D9E301BDC2}" srcOrd="1" destOrd="0" presId="urn:microsoft.com/office/officeart/2005/8/layout/process5"/>
    <dgm:cxn modelId="{AB200A19-8A56-4492-8872-13B06E0B97D4}" type="presOf" srcId="{E224EB05-DB8B-419B-9330-8EC8F4877E35}" destId="{4D9975AF-7A34-4F26-AD6D-86F9D8323DC3}" srcOrd="0" destOrd="0" presId="urn:microsoft.com/office/officeart/2005/8/layout/process5"/>
    <dgm:cxn modelId="{1DFB43FF-E4E4-4E1C-B655-A3FB65720B75}" type="presOf" srcId="{1962033D-B090-4B09-AF82-75EE5045F0AD}" destId="{122219DF-45FA-492C-ACE4-EE139E29BB59}" srcOrd="0" destOrd="0" presId="urn:microsoft.com/office/officeart/2005/8/layout/process5"/>
    <dgm:cxn modelId="{434FAAF5-3A56-4023-970A-79E84AA9DBE9}" type="presOf" srcId="{60C96779-974A-4598-9B58-A2F597045009}" destId="{67C98CD7-B307-4AFF-B901-7389C2C3D600}" srcOrd="0" destOrd="0" presId="urn:microsoft.com/office/officeart/2005/8/layout/process5"/>
    <dgm:cxn modelId="{7986C348-A269-49D0-8855-72E7FFF76DF0}" type="presOf" srcId="{E224EB05-DB8B-419B-9330-8EC8F4877E35}" destId="{916FF42B-F010-4222-9C1D-802B4C6D4851}" srcOrd="1" destOrd="0" presId="urn:microsoft.com/office/officeart/2005/8/layout/process5"/>
    <dgm:cxn modelId="{064A1731-41CC-400E-8A6B-23D4D87F8F08}" type="presOf" srcId="{8534DF18-596E-4C7C-9788-EFDA0995327C}" destId="{2A18A9E6-3162-4C90-881D-6C9A4FE9A02D}" srcOrd="1" destOrd="0" presId="urn:microsoft.com/office/officeart/2005/8/layout/process5"/>
    <dgm:cxn modelId="{442A9D14-BA96-40F7-A64B-05D2E3F14ECA}" type="presOf" srcId="{7AFB6C9D-DA16-40B5-B475-32C4F5893145}" destId="{E4C45D1F-3D4E-403B-A082-5A5FEAA5BA28}" srcOrd="0" destOrd="0" presId="urn:microsoft.com/office/officeart/2005/8/layout/process5"/>
    <dgm:cxn modelId="{FA62B6DD-3858-49E7-A4FE-D85552655500}" srcId="{3A677355-AC5F-47E2-B6AB-155EB38D3B63}" destId="{EB173AEB-339D-437C-9537-25505A864A37}" srcOrd="5" destOrd="0" parTransId="{D47DBEEB-5372-4F41-A878-B277F1529EB6}" sibTransId="{75A8D32E-E9C7-404B-A0D9-70A829ADD4E3}"/>
    <dgm:cxn modelId="{46B13C32-ABE1-4D9B-AC65-135D5A5FE20B}" type="presOf" srcId="{336DA62D-AC07-43C7-A124-59B2F63FF645}" destId="{E9FC435A-9F40-4F21-9285-A74D42F4F245}" srcOrd="1" destOrd="0" presId="urn:microsoft.com/office/officeart/2005/8/layout/process5"/>
    <dgm:cxn modelId="{7A6D02A7-5E0F-425E-872C-2F1656346FAC}" type="presOf" srcId="{EB173AEB-339D-437C-9537-25505A864A37}" destId="{DF4B720A-4797-4E9F-9660-3B3AE091A8AF}" srcOrd="0" destOrd="0" presId="urn:microsoft.com/office/officeart/2005/8/layout/process5"/>
    <dgm:cxn modelId="{E7A1FEFA-EA25-407E-97F5-0E12D4ABE9A9}" srcId="{3A677355-AC5F-47E2-B6AB-155EB38D3B63}" destId="{7AFB6C9D-DA16-40B5-B475-32C4F5893145}" srcOrd="3" destOrd="0" parTransId="{7FDEC7E0-8AB1-4A05-BECB-BFBEB8536400}" sibTransId="{BBC79C18-B4D4-4701-B74C-6C7FAFBCFA97}"/>
    <dgm:cxn modelId="{3BF75E5C-C9F2-47F0-9E9D-68143183ACC2}" type="presOf" srcId="{336DA62D-AC07-43C7-A124-59B2F63FF645}" destId="{F3D1C680-A4E0-48FA-B749-B33475658459}" srcOrd="0" destOrd="0" presId="urn:microsoft.com/office/officeart/2005/8/layout/process5"/>
    <dgm:cxn modelId="{77E3276B-4FEB-42FC-B0F5-6E821E68826B}" type="presOf" srcId="{75A8D32E-E9C7-404B-A0D9-70A829ADD4E3}" destId="{FDC28484-5F8E-4DCB-877A-62D0E8F287D9}" srcOrd="0" destOrd="0" presId="urn:microsoft.com/office/officeart/2005/8/layout/process5"/>
    <dgm:cxn modelId="{8D34F700-2DFF-47A2-AE49-B68638C87C33}" type="presOf" srcId="{2E9D1834-86A7-475C-AEE9-70C26ECB8B2F}" destId="{89B89EEE-7D36-440F-9739-94934B047592}" srcOrd="0" destOrd="0" presId="urn:microsoft.com/office/officeart/2005/8/layout/process5"/>
    <dgm:cxn modelId="{9B0A71B2-B5CC-4564-91AE-7F87C2E7BD95}" type="presOf" srcId="{884FEA81-C54F-4545-8974-A2ED9B256980}" destId="{77F2204E-6484-4D65-BC26-048E45E6B19F}" srcOrd="0" destOrd="0" presId="urn:microsoft.com/office/officeart/2005/8/layout/process5"/>
    <dgm:cxn modelId="{618D0E4B-0144-4334-8321-28900767A460}" type="presParOf" srcId="{6D90EF3E-A82F-4EF5-B855-C07568F9363C}" destId="{77F2204E-6484-4D65-BC26-048E45E6B19F}" srcOrd="0" destOrd="0" presId="urn:microsoft.com/office/officeart/2005/8/layout/process5"/>
    <dgm:cxn modelId="{3514EAE1-55ED-4598-832E-9C959E559E65}" type="presParOf" srcId="{6D90EF3E-A82F-4EF5-B855-C07568F9363C}" destId="{F3D1C680-A4E0-48FA-B749-B33475658459}" srcOrd="1" destOrd="0" presId="urn:microsoft.com/office/officeart/2005/8/layout/process5"/>
    <dgm:cxn modelId="{2E09389B-B65C-4A10-8875-4674F1564DD9}" type="presParOf" srcId="{F3D1C680-A4E0-48FA-B749-B33475658459}" destId="{E9FC435A-9F40-4F21-9285-A74D42F4F245}" srcOrd="0" destOrd="0" presId="urn:microsoft.com/office/officeart/2005/8/layout/process5"/>
    <dgm:cxn modelId="{B8667231-0816-43AA-ADF8-DF0D71B34FBF}" type="presParOf" srcId="{6D90EF3E-A82F-4EF5-B855-C07568F9363C}" destId="{122219DF-45FA-492C-ACE4-EE139E29BB59}" srcOrd="2" destOrd="0" presId="urn:microsoft.com/office/officeart/2005/8/layout/process5"/>
    <dgm:cxn modelId="{98B13ED6-B6EC-4C5C-8942-3411A5E6E601}" type="presParOf" srcId="{6D90EF3E-A82F-4EF5-B855-C07568F9363C}" destId="{67C98CD7-B307-4AFF-B901-7389C2C3D600}" srcOrd="3" destOrd="0" presId="urn:microsoft.com/office/officeart/2005/8/layout/process5"/>
    <dgm:cxn modelId="{804815E7-21A2-44C5-A7C9-6737E4941989}" type="presParOf" srcId="{67C98CD7-B307-4AFF-B901-7389C2C3D600}" destId="{092794BB-F01F-4039-98BB-17D9E301BDC2}" srcOrd="0" destOrd="0" presId="urn:microsoft.com/office/officeart/2005/8/layout/process5"/>
    <dgm:cxn modelId="{9FF8F867-1AE5-4D0B-BC59-EFF143FB24CF}" type="presParOf" srcId="{6D90EF3E-A82F-4EF5-B855-C07568F9363C}" destId="{B0420B90-47FD-46A6-A41A-6959AA64086B}" srcOrd="4" destOrd="0" presId="urn:microsoft.com/office/officeart/2005/8/layout/process5"/>
    <dgm:cxn modelId="{88433858-4EFC-4875-B552-5EE0F7252BB0}" type="presParOf" srcId="{6D90EF3E-A82F-4EF5-B855-C07568F9363C}" destId="{4D9975AF-7A34-4F26-AD6D-86F9D8323DC3}" srcOrd="5" destOrd="0" presId="urn:microsoft.com/office/officeart/2005/8/layout/process5"/>
    <dgm:cxn modelId="{4D4DD865-0146-4031-9918-A8EAFC8803E0}" type="presParOf" srcId="{4D9975AF-7A34-4F26-AD6D-86F9D8323DC3}" destId="{916FF42B-F010-4222-9C1D-802B4C6D4851}" srcOrd="0" destOrd="0" presId="urn:microsoft.com/office/officeart/2005/8/layout/process5"/>
    <dgm:cxn modelId="{56248664-7280-4AC6-89E1-B41DE8FBB0B6}" type="presParOf" srcId="{6D90EF3E-A82F-4EF5-B855-C07568F9363C}" destId="{E4C45D1F-3D4E-403B-A082-5A5FEAA5BA28}" srcOrd="6" destOrd="0" presId="urn:microsoft.com/office/officeart/2005/8/layout/process5"/>
    <dgm:cxn modelId="{7C2EC153-8655-49AF-8487-D9EF147BB806}" type="presParOf" srcId="{6D90EF3E-A82F-4EF5-B855-C07568F9363C}" destId="{11B13E41-D2A4-4698-957A-2C35365F2ADA}" srcOrd="7" destOrd="0" presId="urn:microsoft.com/office/officeart/2005/8/layout/process5"/>
    <dgm:cxn modelId="{A468667F-DA3E-4BAA-A490-FC609DB4B774}" type="presParOf" srcId="{11B13E41-D2A4-4698-957A-2C35365F2ADA}" destId="{836E077B-D469-487A-8A0E-55FE11BC17BA}" srcOrd="0" destOrd="0" presId="urn:microsoft.com/office/officeart/2005/8/layout/process5"/>
    <dgm:cxn modelId="{0EE5EFA2-478B-4E0E-9798-743BAC621C07}" type="presParOf" srcId="{6D90EF3E-A82F-4EF5-B855-C07568F9363C}" destId="{89B89EEE-7D36-440F-9739-94934B047592}" srcOrd="8" destOrd="0" presId="urn:microsoft.com/office/officeart/2005/8/layout/process5"/>
    <dgm:cxn modelId="{3DA29EF1-4AC9-4CEB-A77B-09BF1814E046}" type="presParOf" srcId="{6D90EF3E-A82F-4EF5-B855-C07568F9363C}" destId="{C99D2655-C577-47FC-BB41-40D27649AA8C}" srcOrd="9" destOrd="0" presId="urn:microsoft.com/office/officeart/2005/8/layout/process5"/>
    <dgm:cxn modelId="{D54B9ED4-CE2E-40B6-9519-381F079760E4}" type="presParOf" srcId="{C99D2655-C577-47FC-BB41-40D27649AA8C}" destId="{2A18A9E6-3162-4C90-881D-6C9A4FE9A02D}" srcOrd="0" destOrd="0" presId="urn:microsoft.com/office/officeart/2005/8/layout/process5"/>
    <dgm:cxn modelId="{30EDD593-A23B-43FC-BF66-8AE586F9BB40}" type="presParOf" srcId="{6D90EF3E-A82F-4EF5-B855-C07568F9363C}" destId="{DF4B720A-4797-4E9F-9660-3B3AE091A8AF}" srcOrd="10" destOrd="0" presId="urn:microsoft.com/office/officeart/2005/8/layout/process5"/>
    <dgm:cxn modelId="{EB5D1475-9DEF-4E7E-9527-BC8F43917DA3}" type="presParOf" srcId="{6D90EF3E-A82F-4EF5-B855-C07568F9363C}" destId="{FDC28484-5F8E-4DCB-877A-62D0E8F287D9}" srcOrd="11" destOrd="0" presId="urn:microsoft.com/office/officeart/2005/8/layout/process5"/>
    <dgm:cxn modelId="{66CB7DBF-FD6F-43B6-842F-841561C59296}" type="presParOf" srcId="{FDC28484-5F8E-4DCB-877A-62D0E8F287D9}" destId="{2BB81CEE-0C05-4878-AAD9-7F7E696C4703}" srcOrd="0" destOrd="0" presId="urn:microsoft.com/office/officeart/2005/8/layout/process5"/>
    <dgm:cxn modelId="{A30A281A-6363-433C-B59A-6ED8CB312943}" type="presParOf" srcId="{6D90EF3E-A82F-4EF5-B855-C07568F9363C}" destId="{F3F636E1-A6D5-40FA-9651-2B80E84B56F4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02B0EA-05DD-482C-A7B5-65F025D6DCFB}" type="doc">
      <dgm:prSet loTypeId="urn:microsoft.com/office/officeart/2005/8/layout/vProcess5" loCatId="process" qsTypeId="urn:microsoft.com/office/officeart/2005/8/quickstyle/simple2" qsCatId="simple" csTypeId="urn:microsoft.com/office/officeart/2005/8/colors/accent0_1" csCatId="mainScheme" phldr="1"/>
      <dgm:spPr/>
    </dgm:pt>
    <dgm:pt modelId="{532DA819-DEA9-4A2F-8CE3-B1BCA6E63B8F}">
      <dgm:prSet phldrT="[Text]" custT="1"/>
      <dgm:spPr/>
      <dgm:t>
        <a:bodyPr/>
        <a:lstStyle/>
        <a:p>
          <a:pPr algn="just"/>
          <a:r>
            <a:rPr lang="id-ID" sz="2000" smtClean="0"/>
            <a:t>Menyusun daftar perlengkapan yang disesuaikan dengan kebutuhan dari rencana yang akan dilakukan</a:t>
          </a:r>
          <a:endParaRPr lang="id-ID" sz="2000"/>
        </a:p>
      </dgm:t>
    </dgm:pt>
    <dgm:pt modelId="{73C769FC-C38D-4551-8DD1-90199E07BFA8}" type="parTrans" cxnId="{5514C759-CC3F-475B-860E-687D843FE403}">
      <dgm:prSet/>
      <dgm:spPr/>
      <dgm:t>
        <a:bodyPr/>
        <a:lstStyle/>
        <a:p>
          <a:pPr algn="just"/>
          <a:endParaRPr lang="id-ID" sz="2000"/>
        </a:p>
      </dgm:t>
    </dgm:pt>
    <dgm:pt modelId="{A98C2BE1-5C3F-4C4F-AAE2-C7388FBEBA5F}" type="sibTrans" cxnId="{5514C759-CC3F-475B-860E-687D843FE403}">
      <dgm:prSet custT="1"/>
      <dgm:spPr/>
      <dgm:t>
        <a:bodyPr/>
        <a:lstStyle/>
        <a:p>
          <a:pPr algn="just"/>
          <a:endParaRPr lang="id-ID" sz="2000"/>
        </a:p>
      </dgm:t>
    </dgm:pt>
    <dgm:pt modelId="{C6EB0DBD-7E37-4ED0-B156-1139613B9DCA}">
      <dgm:prSet custT="1"/>
      <dgm:spPr/>
      <dgm:t>
        <a:bodyPr/>
        <a:lstStyle/>
        <a:p>
          <a:pPr algn="just"/>
          <a:r>
            <a:rPr lang="id-ID" sz="2000" smtClean="0"/>
            <a:t>Menyusun perkiraan biaya yang diperlukan untuk pengadaan barang setiap bulan</a:t>
          </a:r>
          <a:endParaRPr lang="id-ID" sz="2000"/>
        </a:p>
      </dgm:t>
    </dgm:pt>
    <dgm:pt modelId="{584686DE-017F-4A0E-AA49-E4C19E24DD4B}" type="parTrans" cxnId="{DF37F8BF-B872-4074-96C1-13B384AD42F7}">
      <dgm:prSet/>
      <dgm:spPr/>
      <dgm:t>
        <a:bodyPr/>
        <a:lstStyle/>
        <a:p>
          <a:pPr algn="just"/>
          <a:endParaRPr lang="id-ID" sz="2000"/>
        </a:p>
      </dgm:t>
    </dgm:pt>
    <dgm:pt modelId="{7CC94FDA-50AA-4769-8F09-A355106F3DE0}" type="sibTrans" cxnId="{DF37F8BF-B872-4074-96C1-13B384AD42F7}">
      <dgm:prSet custT="1"/>
      <dgm:spPr/>
      <dgm:t>
        <a:bodyPr/>
        <a:lstStyle/>
        <a:p>
          <a:pPr algn="just"/>
          <a:endParaRPr lang="id-ID" sz="2000"/>
        </a:p>
      </dgm:t>
    </dgm:pt>
    <dgm:pt modelId="{ABF1AB7E-575E-4DCD-BCE9-F124F861AB12}">
      <dgm:prSet custT="1"/>
      <dgm:spPr/>
      <dgm:t>
        <a:bodyPr/>
        <a:lstStyle/>
        <a:p>
          <a:pPr algn="just"/>
          <a:r>
            <a:rPr lang="id-ID" sz="2000" smtClean="0"/>
            <a:t>Menyusun rencana pengadaan barang tersebut menjadi rencana triwulan dan kemudian menjadi rencana tahunan</a:t>
          </a:r>
          <a:endParaRPr lang="id-ID" sz="2000"/>
        </a:p>
      </dgm:t>
    </dgm:pt>
    <dgm:pt modelId="{1718D028-7A1A-4B2E-9E3B-CCC53562DE88}" type="parTrans" cxnId="{E720BFF6-63E7-4FE2-9DBD-7CE153860C6B}">
      <dgm:prSet/>
      <dgm:spPr/>
      <dgm:t>
        <a:bodyPr/>
        <a:lstStyle/>
        <a:p>
          <a:pPr algn="just"/>
          <a:endParaRPr lang="id-ID" sz="2000"/>
        </a:p>
      </dgm:t>
    </dgm:pt>
    <dgm:pt modelId="{CF65863B-4121-48BA-BA9A-74DA498F92CE}" type="sibTrans" cxnId="{E720BFF6-63E7-4FE2-9DBD-7CE153860C6B}">
      <dgm:prSet/>
      <dgm:spPr/>
      <dgm:t>
        <a:bodyPr/>
        <a:lstStyle/>
        <a:p>
          <a:pPr algn="just"/>
          <a:endParaRPr lang="id-ID" sz="2000"/>
        </a:p>
      </dgm:t>
    </dgm:pt>
    <dgm:pt modelId="{1099E131-AF73-45ED-B909-BC413B4D0558}" type="pres">
      <dgm:prSet presAssocID="{6F02B0EA-05DD-482C-A7B5-65F025D6DCFB}" presName="outerComposite" presStyleCnt="0">
        <dgm:presLayoutVars>
          <dgm:chMax val="5"/>
          <dgm:dir/>
          <dgm:resizeHandles val="exact"/>
        </dgm:presLayoutVars>
      </dgm:prSet>
      <dgm:spPr/>
    </dgm:pt>
    <dgm:pt modelId="{D640E69A-94E5-4C24-B622-9F1C4A76B75F}" type="pres">
      <dgm:prSet presAssocID="{6F02B0EA-05DD-482C-A7B5-65F025D6DCFB}" presName="dummyMaxCanvas" presStyleCnt="0">
        <dgm:presLayoutVars/>
      </dgm:prSet>
      <dgm:spPr/>
    </dgm:pt>
    <dgm:pt modelId="{AD31A495-6220-44C3-A0CC-EE016C141087}" type="pres">
      <dgm:prSet presAssocID="{6F02B0EA-05DD-482C-A7B5-65F025D6DCF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6936986-5657-4884-A459-E2E0B0D99A06}" type="pres">
      <dgm:prSet presAssocID="{6F02B0EA-05DD-482C-A7B5-65F025D6DCF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D68A15-2045-4788-88A4-EB80F9A41FD1}" type="pres">
      <dgm:prSet presAssocID="{6F02B0EA-05DD-482C-A7B5-65F025D6DCF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090ECC-5E77-467F-B0FF-A12080E7FA1A}" type="pres">
      <dgm:prSet presAssocID="{6F02B0EA-05DD-482C-A7B5-65F025D6DCF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3F239E-36C9-4911-AD04-4C84FA65C12D}" type="pres">
      <dgm:prSet presAssocID="{6F02B0EA-05DD-482C-A7B5-65F025D6DCF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699F3C-3890-479F-8CDC-07E4FD649F37}" type="pres">
      <dgm:prSet presAssocID="{6F02B0EA-05DD-482C-A7B5-65F025D6DCF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679970-58D2-4E54-8BBE-36DF876C45AD}" type="pres">
      <dgm:prSet presAssocID="{6F02B0EA-05DD-482C-A7B5-65F025D6DCF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80227D-64EB-4182-95BA-D37EC3C79384}" type="pres">
      <dgm:prSet presAssocID="{6F02B0EA-05DD-482C-A7B5-65F025D6DCF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33699BB-D4F3-4441-A898-026CD0564C61}" type="presOf" srcId="{ABF1AB7E-575E-4DCD-BCE9-F124F861AB12}" destId="{9880227D-64EB-4182-95BA-D37EC3C79384}" srcOrd="1" destOrd="0" presId="urn:microsoft.com/office/officeart/2005/8/layout/vProcess5"/>
    <dgm:cxn modelId="{10F1BA8D-4B84-4838-8613-A2A40196C362}" type="presOf" srcId="{A98C2BE1-5C3F-4C4F-AAE2-C7388FBEBA5F}" destId="{CA090ECC-5E77-467F-B0FF-A12080E7FA1A}" srcOrd="0" destOrd="0" presId="urn:microsoft.com/office/officeart/2005/8/layout/vProcess5"/>
    <dgm:cxn modelId="{80C84F8A-E269-4982-B673-2E7371682FFC}" type="presOf" srcId="{C6EB0DBD-7E37-4ED0-B156-1139613B9DCA}" destId="{80679970-58D2-4E54-8BBE-36DF876C45AD}" srcOrd="1" destOrd="0" presId="urn:microsoft.com/office/officeart/2005/8/layout/vProcess5"/>
    <dgm:cxn modelId="{DF37F8BF-B872-4074-96C1-13B384AD42F7}" srcId="{6F02B0EA-05DD-482C-A7B5-65F025D6DCFB}" destId="{C6EB0DBD-7E37-4ED0-B156-1139613B9DCA}" srcOrd="1" destOrd="0" parTransId="{584686DE-017F-4A0E-AA49-E4C19E24DD4B}" sibTransId="{7CC94FDA-50AA-4769-8F09-A355106F3DE0}"/>
    <dgm:cxn modelId="{7F8D2DB6-881A-4DAB-9244-DC97B1DDAB3B}" type="presOf" srcId="{6F02B0EA-05DD-482C-A7B5-65F025D6DCFB}" destId="{1099E131-AF73-45ED-B909-BC413B4D0558}" srcOrd="0" destOrd="0" presId="urn:microsoft.com/office/officeart/2005/8/layout/vProcess5"/>
    <dgm:cxn modelId="{1CF1FC34-AC85-43AE-8E44-7858DEB5B7B8}" type="presOf" srcId="{532DA819-DEA9-4A2F-8CE3-B1BCA6E63B8F}" destId="{A9699F3C-3890-479F-8CDC-07E4FD649F37}" srcOrd="1" destOrd="0" presId="urn:microsoft.com/office/officeart/2005/8/layout/vProcess5"/>
    <dgm:cxn modelId="{F56748B1-EA39-4736-8D40-F38C17242E56}" type="presOf" srcId="{7CC94FDA-50AA-4769-8F09-A355106F3DE0}" destId="{623F239E-36C9-4911-AD04-4C84FA65C12D}" srcOrd="0" destOrd="0" presId="urn:microsoft.com/office/officeart/2005/8/layout/vProcess5"/>
    <dgm:cxn modelId="{279E7BAE-CD5A-4EAD-A386-646EE3A1E167}" type="presOf" srcId="{ABF1AB7E-575E-4DCD-BCE9-F124F861AB12}" destId="{F0D68A15-2045-4788-88A4-EB80F9A41FD1}" srcOrd="0" destOrd="0" presId="urn:microsoft.com/office/officeart/2005/8/layout/vProcess5"/>
    <dgm:cxn modelId="{E720BFF6-63E7-4FE2-9DBD-7CE153860C6B}" srcId="{6F02B0EA-05DD-482C-A7B5-65F025D6DCFB}" destId="{ABF1AB7E-575E-4DCD-BCE9-F124F861AB12}" srcOrd="2" destOrd="0" parTransId="{1718D028-7A1A-4B2E-9E3B-CCC53562DE88}" sibTransId="{CF65863B-4121-48BA-BA9A-74DA498F92CE}"/>
    <dgm:cxn modelId="{5BED722C-60E3-488B-AD04-3783A40F8197}" type="presOf" srcId="{532DA819-DEA9-4A2F-8CE3-B1BCA6E63B8F}" destId="{AD31A495-6220-44C3-A0CC-EE016C141087}" srcOrd="0" destOrd="0" presId="urn:microsoft.com/office/officeart/2005/8/layout/vProcess5"/>
    <dgm:cxn modelId="{5514C759-CC3F-475B-860E-687D843FE403}" srcId="{6F02B0EA-05DD-482C-A7B5-65F025D6DCFB}" destId="{532DA819-DEA9-4A2F-8CE3-B1BCA6E63B8F}" srcOrd="0" destOrd="0" parTransId="{73C769FC-C38D-4551-8DD1-90199E07BFA8}" sibTransId="{A98C2BE1-5C3F-4C4F-AAE2-C7388FBEBA5F}"/>
    <dgm:cxn modelId="{B84E8585-0A7A-41C3-AB3E-7C604B1D14B7}" type="presOf" srcId="{C6EB0DBD-7E37-4ED0-B156-1139613B9DCA}" destId="{F6936986-5657-4884-A459-E2E0B0D99A06}" srcOrd="0" destOrd="0" presId="urn:microsoft.com/office/officeart/2005/8/layout/vProcess5"/>
    <dgm:cxn modelId="{76A8C9A7-B182-482B-BD82-878504A4B1EA}" type="presParOf" srcId="{1099E131-AF73-45ED-B909-BC413B4D0558}" destId="{D640E69A-94E5-4C24-B622-9F1C4A76B75F}" srcOrd="0" destOrd="0" presId="urn:microsoft.com/office/officeart/2005/8/layout/vProcess5"/>
    <dgm:cxn modelId="{4BE8CF79-41EF-4AB1-B7E6-B943AA7F6F25}" type="presParOf" srcId="{1099E131-AF73-45ED-B909-BC413B4D0558}" destId="{AD31A495-6220-44C3-A0CC-EE016C141087}" srcOrd="1" destOrd="0" presId="urn:microsoft.com/office/officeart/2005/8/layout/vProcess5"/>
    <dgm:cxn modelId="{C1287F56-86C7-41FF-B7A9-C63AAE7F2B1C}" type="presParOf" srcId="{1099E131-AF73-45ED-B909-BC413B4D0558}" destId="{F6936986-5657-4884-A459-E2E0B0D99A06}" srcOrd="2" destOrd="0" presId="urn:microsoft.com/office/officeart/2005/8/layout/vProcess5"/>
    <dgm:cxn modelId="{B3FE667E-B417-475D-AF43-AC4D37814B74}" type="presParOf" srcId="{1099E131-AF73-45ED-B909-BC413B4D0558}" destId="{F0D68A15-2045-4788-88A4-EB80F9A41FD1}" srcOrd="3" destOrd="0" presId="urn:microsoft.com/office/officeart/2005/8/layout/vProcess5"/>
    <dgm:cxn modelId="{A5440640-E47A-453A-BCED-9759AD8F6B49}" type="presParOf" srcId="{1099E131-AF73-45ED-B909-BC413B4D0558}" destId="{CA090ECC-5E77-467F-B0FF-A12080E7FA1A}" srcOrd="4" destOrd="0" presId="urn:microsoft.com/office/officeart/2005/8/layout/vProcess5"/>
    <dgm:cxn modelId="{9E4DFAEB-7F23-4EF4-9BF5-989AD8A756D1}" type="presParOf" srcId="{1099E131-AF73-45ED-B909-BC413B4D0558}" destId="{623F239E-36C9-4911-AD04-4C84FA65C12D}" srcOrd="5" destOrd="0" presId="urn:microsoft.com/office/officeart/2005/8/layout/vProcess5"/>
    <dgm:cxn modelId="{684BAF92-0FCC-4056-9A50-0691D2806B5E}" type="presParOf" srcId="{1099E131-AF73-45ED-B909-BC413B4D0558}" destId="{A9699F3C-3890-479F-8CDC-07E4FD649F37}" srcOrd="6" destOrd="0" presId="urn:microsoft.com/office/officeart/2005/8/layout/vProcess5"/>
    <dgm:cxn modelId="{BB3462F3-515C-4102-A826-337D61819A2C}" type="presParOf" srcId="{1099E131-AF73-45ED-B909-BC413B4D0558}" destId="{80679970-58D2-4E54-8BBE-36DF876C45AD}" srcOrd="7" destOrd="0" presId="urn:microsoft.com/office/officeart/2005/8/layout/vProcess5"/>
    <dgm:cxn modelId="{255A6DA2-E6D0-447E-8FBD-0209E8DF6012}" type="presParOf" srcId="{1099E131-AF73-45ED-B909-BC413B4D0558}" destId="{9880227D-64EB-4182-95BA-D37EC3C7938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02B0EA-05DD-482C-A7B5-65F025D6DCFB}" type="doc">
      <dgm:prSet loTypeId="urn:microsoft.com/office/officeart/2005/8/layout/bProcess3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0B91F2F3-9EDA-4000-81DA-5C145BFF1FFD}">
      <dgm:prSet custT="1"/>
      <dgm:spPr/>
      <dgm:t>
        <a:bodyPr/>
        <a:lstStyle/>
        <a:p>
          <a:r>
            <a:rPr lang="id-ID" sz="1800" dirty="0" smtClean="0"/>
            <a:t>Menyusun dan menganalisis daftar  perlengkapan yang sudah disesuaikan dengan rencana kegiaan yang akan dilakukan serta memperhatikan perlengkapan yang masih ada dan dapat dipakai.</a:t>
          </a:r>
          <a:endParaRPr lang="id-ID" sz="1800" dirty="0"/>
        </a:p>
      </dgm:t>
    </dgm:pt>
    <dgm:pt modelId="{B2890F3E-F60A-4497-B349-B52A58930F72}" type="parTrans" cxnId="{A828CB11-9B9C-43D5-A9C9-2A76E038B317}">
      <dgm:prSet/>
      <dgm:spPr/>
      <dgm:t>
        <a:bodyPr/>
        <a:lstStyle/>
        <a:p>
          <a:endParaRPr lang="id-ID" sz="1800"/>
        </a:p>
      </dgm:t>
    </dgm:pt>
    <dgm:pt modelId="{A81F6127-E6C0-4CB3-A18D-A43F15FB5E22}" type="sibTrans" cxnId="{A828CB11-9B9C-43D5-A9C9-2A76E038B317}">
      <dgm:prSet custT="1"/>
      <dgm:spPr/>
      <dgm:t>
        <a:bodyPr/>
        <a:lstStyle/>
        <a:p>
          <a:endParaRPr lang="id-ID" sz="1800"/>
        </a:p>
      </dgm:t>
    </dgm:pt>
    <dgm:pt modelId="{0C3E63E9-FBB2-4A68-85C3-47C48711B17F}">
      <dgm:prSet custT="1"/>
      <dgm:spPr/>
      <dgm:t>
        <a:bodyPr/>
        <a:lstStyle/>
        <a:p>
          <a:r>
            <a:rPr lang="id-ID" sz="1800" dirty="0" smtClean="0"/>
            <a:t>Memperkirakan biaya yang akan dikeluarkan dengan memperhatikan standar yang sudah ditentukan</a:t>
          </a:r>
          <a:endParaRPr lang="id-ID" sz="1800" dirty="0"/>
        </a:p>
      </dgm:t>
    </dgm:pt>
    <dgm:pt modelId="{A076A43C-38F7-401C-A9B3-1B289C193023}" type="parTrans" cxnId="{283A7A67-1D99-4118-9644-D499BA1689CA}">
      <dgm:prSet/>
      <dgm:spPr/>
      <dgm:t>
        <a:bodyPr/>
        <a:lstStyle/>
        <a:p>
          <a:endParaRPr lang="id-ID" sz="1800"/>
        </a:p>
      </dgm:t>
    </dgm:pt>
    <dgm:pt modelId="{2CC2FCC4-5E09-42DD-ABAB-8DD23E28F5E1}" type="sibTrans" cxnId="{283A7A67-1D99-4118-9644-D499BA1689CA}">
      <dgm:prSet custT="1"/>
      <dgm:spPr/>
      <dgm:t>
        <a:bodyPr/>
        <a:lstStyle/>
        <a:p>
          <a:endParaRPr lang="id-ID" sz="1800"/>
        </a:p>
      </dgm:t>
    </dgm:pt>
    <dgm:pt modelId="{8C12FF23-5FAB-408F-96A2-DDF8BDFB9023}">
      <dgm:prSet custT="1"/>
      <dgm:spPr/>
      <dgm:t>
        <a:bodyPr/>
        <a:lstStyle/>
        <a:p>
          <a:r>
            <a:rPr lang="id-ID" sz="1800" dirty="0" smtClean="0"/>
            <a:t>Menetapkan skala prioritas menurut dana yang tersedia dan urgensi kebutuhan</a:t>
          </a:r>
          <a:endParaRPr lang="id-ID" sz="1800" dirty="0"/>
        </a:p>
      </dgm:t>
    </dgm:pt>
    <dgm:pt modelId="{AFFC8928-2AF6-45B4-B6A8-0BC0AD423FB3}" type="parTrans" cxnId="{EF6C2AB9-2063-4BBD-A368-B6FB9DAA4F47}">
      <dgm:prSet/>
      <dgm:spPr/>
      <dgm:t>
        <a:bodyPr/>
        <a:lstStyle/>
        <a:p>
          <a:endParaRPr lang="id-ID" sz="1800"/>
        </a:p>
      </dgm:t>
    </dgm:pt>
    <dgm:pt modelId="{E40D876C-C80A-4B73-8A4A-4E5F7BF2D1AA}" type="sibTrans" cxnId="{EF6C2AB9-2063-4BBD-A368-B6FB9DAA4F47}">
      <dgm:prSet custT="1"/>
      <dgm:spPr/>
      <dgm:t>
        <a:bodyPr/>
        <a:lstStyle/>
        <a:p>
          <a:endParaRPr lang="id-ID" sz="1800"/>
        </a:p>
      </dgm:t>
    </dgm:pt>
    <dgm:pt modelId="{04860AA5-6764-478D-A005-BCA11F2F6044}">
      <dgm:prSet custT="1"/>
      <dgm:spPr/>
      <dgm:t>
        <a:bodyPr/>
        <a:lstStyle/>
        <a:p>
          <a:r>
            <a:rPr lang="id-ID" sz="1800" dirty="0" smtClean="0"/>
            <a:t>Menyusun rencana pengadaan barang tersebut menjadi triwulan dan kemudian menjadi rencana tahunan</a:t>
          </a:r>
          <a:endParaRPr lang="id-ID" sz="1800" dirty="0"/>
        </a:p>
      </dgm:t>
    </dgm:pt>
    <dgm:pt modelId="{243FF469-67A1-4BF2-9083-180EB240FB78}" type="parTrans" cxnId="{643BFA9F-2E19-4424-BFE0-D7F83CD55EB3}">
      <dgm:prSet/>
      <dgm:spPr/>
      <dgm:t>
        <a:bodyPr/>
        <a:lstStyle/>
        <a:p>
          <a:endParaRPr lang="id-ID" sz="1800"/>
        </a:p>
      </dgm:t>
    </dgm:pt>
    <dgm:pt modelId="{640799AF-62FB-4347-B0CB-1CBC0730DC13}" type="sibTrans" cxnId="{643BFA9F-2E19-4424-BFE0-D7F83CD55EB3}">
      <dgm:prSet/>
      <dgm:spPr/>
      <dgm:t>
        <a:bodyPr/>
        <a:lstStyle/>
        <a:p>
          <a:endParaRPr lang="id-ID" sz="1800"/>
        </a:p>
      </dgm:t>
    </dgm:pt>
    <dgm:pt modelId="{1AB26989-880B-444D-A34C-618615E365E2}" type="pres">
      <dgm:prSet presAssocID="{6F02B0EA-05DD-482C-A7B5-65F025D6DC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BB8BEB9-C98C-44C1-ACAF-522101901E53}" type="pres">
      <dgm:prSet presAssocID="{0B91F2F3-9EDA-4000-81DA-5C145BFF1FFD}" presName="node" presStyleLbl="node1" presStyleIdx="0" presStyleCnt="4" custScaleX="248696" custScaleY="11688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9CA6AF1-650F-47C8-9F33-F2CAF033172A}" type="pres">
      <dgm:prSet presAssocID="{A81F6127-E6C0-4CB3-A18D-A43F15FB5E22}" presName="sibTrans" presStyleLbl="sibTrans1D1" presStyleIdx="0" presStyleCnt="3"/>
      <dgm:spPr/>
      <dgm:t>
        <a:bodyPr/>
        <a:lstStyle/>
        <a:p>
          <a:endParaRPr lang="id-ID"/>
        </a:p>
      </dgm:t>
    </dgm:pt>
    <dgm:pt modelId="{695014D4-EA67-422C-8CE2-BB9539612EF6}" type="pres">
      <dgm:prSet presAssocID="{A81F6127-E6C0-4CB3-A18D-A43F15FB5E22}" presName="connectorText" presStyleLbl="sibTrans1D1" presStyleIdx="0" presStyleCnt="3"/>
      <dgm:spPr/>
      <dgm:t>
        <a:bodyPr/>
        <a:lstStyle/>
        <a:p>
          <a:endParaRPr lang="id-ID"/>
        </a:p>
      </dgm:t>
    </dgm:pt>
    <dgm:pt modelId="{84F574B0-7CAE-40F6-89C4-292D3F4167AB}" type="pres">
      <dgm:prSet presAssocID="{0C3E63E9-FBB2-4A68-85C3-47C48711B17F}" presName="node" presStyleLbl="node1" presStyleIdx="1" presStyleCnt="4" custScaleX="133639" custScaleY="12746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C6866B-207F-4FB3-8B09-35DA5C8025BE}" type="pres">
      <dgm:prSet presAssocID="{2CC2FCC4-5E09-42DD-ABAB-8DD23E28F5E1}" presName="sibTrans" presStyleLbl="sibTrans1D1" presStyleIdx="1" presStyleCnt="3"/>
      <dgm:spPr/>
      <dgm:t>
        <a:bodyPr/>
        <a:lstStyle/>
        <a:p>
          <a:endParaRPr lang="id-ID"/>
        </a:p>
      </dgm:t>
    </dgm:pt>
    <dgm:pt modelId="{A306DB6A-FC30-4C90-A518-21A082406B20}" type="pres">
      <dgm:prSet presAssocID="{2CC2FCC4-5E09-42DD-ABAB-8DD23E28F5E1}" presName="connectorText" presStyleLbl="sibTrans1D1" presStyleIdx="1" presStyleCnt="3"/>
      <dgm:spPr/>
      <dgm:t>
        <a:bodyPr/>
        <a:lstStyle/>
        <a:p>
          <a:endParaRPr lang="id-ID"/>
        </a:p>
      </dgm:t>
    </dgm:pt>
    <dgm:pt modelId="{DFB8EC63-AA4E-491D-9C81-BB047175504F}" type="pres">
      <dgm:prSet presAssocID="{8C12FF23-5FAB-408F-96A2-DDF8BDFB9023}" presName="node" presStyleLbl="node1" presStyleIdx="2" presStyleCnt="4" custScaleX="140109" custScaleY="11145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F1259A-6092-4B58-A9A2-EDD26DF0C34A}" type="pres">
      <dgm:prSet presAssocID="{E40D876C-C80A-4B73-8A4A-4E5F7BF2D1AA}" presName="sibTrans" presStyleLbl="sibTrans1D1" presStyleIdx="2" presStyleCnt="3"/>
      <dgm:spPr/>
      <dgm:t>
        <a:bodyPr/>
        <a:lstStyle/>
        <a:p>
          <a:endParaRPr lang="id-ID"/>
        </a:p>
      </dgm:t>
    </dgm:pt>
    <dgm:pt modelId="{248B111B-4C9F-409E-92BB-07C57C62D105}" type="pres">
      <dgm:prSet presAssocID="{E40D876C-C80A-4B73-8A4A-4E5F7BF2D1AA}" presName="connectorText" presStyleLbl="sibTrans1D1" presStyleIdx="2" presStyleCnt="3"/>
      <dgm:spPr/>
      <dgm:t>
        <a:bodyPr/>
        <a:lstStyle/>
        <a:p>
          <a:endParaRPr lang="id-ID"/>
        </a:p>
      </dgm:t>
    </dgm:pt>
    <dgm:pt modelId="{88640C14-910E-4914-8448-2B376737D5BB}" type="pres">
      <dgm:prSet presAssocID="{04860AA5-6764-478D-A005-BCA11F2F6044}" presName="node" presStyleLbl="node1" presStyleIdx="3" presStyleCnt="4" custScaleX="165412" custScaleY="11145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339AD32-07BA-48CB-8691-7B00319C2FC2}" type="presOf" srcId="{2CC2FCC4-5E09-42DD-ABAB-8DD23E28F5E1}" destId="{A306DB6A-FC30-4C90-A518-21A082406B20}" srcOrd="1" destOrd="0" presId="urn:microsoft.com/office/officeart/2005/8/layout/bProcess3"/>
    <dgm:cxn modelId="{17A7DCB4-58E7-4EA3-87DB-E548EBF044E1}" type="presOf" srcId="{E40D876C-C80A-4B73-8A4A-4E5F7BF2D1AA}" destId="{44F1259A-6092-4B58-A9A2-EDD26DF0C34A}" srcOrd="0" destOrd="0" presId="urn:microsoft.com/office/officeart/2005/8/layout/bProcess3"/>
    <dgm:cxn modelId="{3A0EC228-FF14-457A-834D-A5EF807357F6}" type="presOf" srcId="{0C3E63E9-FBB2-4A68-85C3-47C48711B17F}" destId="{84F574B0-7CAE-40F6-89C4-292D3F4167AB}" srcOrd="0" destOrd="0" presId="urn:microsoft.com/office/officeart/2005/8/layout/bProcess3"/>
    <dgm:cxn modelId="{A828CB11-9B9C-43D5-A9C9-2A76E038B317}" srcId="{6F02B0EA-05DD-482C-A7B5-65F025D6DCFB}" destId="{0B91F2F3-9EDA-4000-81DA-5C145BFF1FFD}" srcOrd="0" destOrd="0" parTransId="{B2890F3E-F60A-4497-B349-B52A58930F72}" sibTransId="{A81F6127-E6C0-4CB3-A18D-A43F15FB5E22}"/>
    <dgm:cxn modelId="{7990C39C-1F16-4B38-AC95-0432BB02E208}" type="presOf" srcId="{6F02B0EA-05DD-482C-A7B5-65F025D6DCFB}" destId="{1AB26989-880B-444D-A34C-618615E365E2}" srcOrd="0" destOrd="0" presId="urn:microsoft.com/office/officeart/2005/8/layout/bProcess3"/>
    <dgm:cxn modelId="{D54B13D7-E6F7-4220-A7E4-ADB4C4349F92}" type="presOf" srcId="{8C12FF23-5FAB-408F-96A2-DDF8BDFB9023}" destId="{DFB8EC63-AA4E-491D-9C81-BB047175504F}" srcOrd="0" destOrd="0" presId="urn:microsoft.com/office/officeart/2005/8/layout/bProcess3"/>
    <dgm:cxn modelId="{B9E939D7-09C1-4801-9C31-7D12FFDC462F}" type="presOf" srcId="{A81F6127-E6C0-4CB3-A18D-A43F15FB5E22}" destId="{695014D4-EA67-422C-8CE2-BB9539612EF6}" srcOrd="1" destOrd="0" presId="urn:microsoft.com/office/officeart/2005/8/layout/bProcess3"/>
    <dgm:cxn modelId="{16531500-F12B-44E4-9716-F547C7695879}" type="presOf" srcId="{0B91F2F3-9EDA-4000-81DA-5C145BFF1FFD}" destId="{2BB8BEB9-C98C-44C1-ACAF-522101901E53}" srcOrd="0" destOrd="0" presId="urn:microsoft.com/office/officeart/2005/8/layout/bProcess3"/>
    <dgm:cxn modelId="{B3E2509D-68A5-43D6-93CA-6A3C5B41A6A1}" type="presOf" srcId="{04860AA5-6764-478D-A005-BCA11F2F6044}" destId="{88640C14-910E-4914-8448-2B376737D5BB}" srcOrd="0" destOrd="0" presId="urn:microsoft.com/office/officeart/2005/8/layout/bProcess3"/>
    <dgm:cxn modelId="{283A7A67-1D99-4118-9644-D499BA1689CA}" srcId="{6F02B0EA-05DD-482C-A7B5-65F025D6DCFB}" destId="{0C3E63E9-FBB2-4A68-85C3-47C48711B17F}" srcOrd="1" destOrd="0" parTransId="{A076A43C-38F7-401C-A9B3-1B289C193023}" sibTransId="{2CC2FCC4-5E09-42DD-ABAB-8DD23E28F5E1}"/>
    <dgm:cxn modelId="{91317FDF-E0FC-42DF-B717-FB462DACF4DA}" type="presOf" srcId="{E40D876C-C80A-4B73-8A4A-4E5F7BF2D1AA}" destId="{248B111B-4C9F-409E-92BB-07C57C62D105}" srcOrd="1" destOrd="0" presId="urn:microsoft.com/office/officeart/2005/8/layout/bProcess3"/>
    <dgm:cxn modelId="{D9D0FBF0-9B2E-4E3C-B9B7-9F2DA712A6EE}" type="presOf" srcId="{A81F6127-E6C0-4CB3-A18D-A43F15FB5E22}" destId="{C9CA6AF1-650F-47C8-9F33-F2CAF033172A}" srcOrd="0" destOrd="0" presId="urn:microsoft.com/office/officeart/2005/8/layout/bProcess3"/>
    <dgm:cxn modelId="{EF6C2AB9-2063-4BBD-A368-B6FB9DAA4F47}" srcId="{6F02B0EA-05DD-482C-A7B5-65F025D6DCFB}" destId="{8C12FF23-5FAB-408F-96A2-DDF8BDFB9023}" srcOrd="2" destOrd="0" parTransId="{AFFC8928-2AF6-45B4-B6A8-0BC0AD423FB3}" sibTransId="{E40D876C-C80A-4B73-8A4A-4E5F7BF2D1AA}"/>
    <dgm:cxn modelId="{643BFA9F-2E19-4424-BFE0-D7F83CD55EB3}" srcId="{6F02B0EA-05DD-482C-A7B5-65F025D6DCFB}" destId="{04860AA5-6764-478D-A005-BCA11F2F6044}" srcOrd="3" destOrd="0" parTransId="{243FF469-67A1-4BF2-9083-180EB240FB78}" sibTransId="{640799AF-62FB-4347-B0CB-1CBC0730DC13}"/>
    <dgm:cxn modelId="{B33B28F2-0BFC-48A0-B541-A7E0E2C2A6FA}" type="presOf" srcId="{2CC2FCC4-5E09-42DD-ABAB-8DD23E28F5E1}" destId="{0AC6866B-207F-4FB3-8B09-35DA5C8025BE}" srcOrd="0" destOrd="0" presId="urn:microsoft.com/office/officeart/2005/8/layout/bProcess3"/>
    <dgm:cxn modelId="{751939AB-85F8-4F49-A7B0-8AFE0BC943FC}" type="presParOf" srcId="{1AB26989-880B-444D-A34C-618615E365E2}" destId="{2BB8BEB9-C98C-44C1-ACAF-522101901E53}" srcOrd="0" destOrd="0" presId="urn:microsoft.com/office/officeart/2005/8/layout/bProcess3"/>
    <dgm:cxn modelId="{CE3D1ECD-A5C0-45EA-9CF2-F67270C78121}" type="presParOf" srcId="{1AB26989-880B-444D-A34C-618615E365E2}" destId="{C9CA6AF1-650F-47C8-9F33-F2CAF033172A}" srcOrd="1" destOrd="0" presId="urn:microsoft.com/office/officeart/2005/8/layout/bProcess3"/>
    <dgm:cxn modelId="{3C39AE7E-59D0-4AB8-95AA-C5F3059C7A0F}" type="presParOf" srcId="{C9CA6AF1-650F-47C8-9F33-F2CAF033172A}" destId="{695014D4-EA67-422C-8CE2-BB9539612EF6}" srcOrd="0" destOrd="0" presId="urn:microsoft.com/office/officeart/2005/8/layout/bProcess3"/>
    <dgm:cxn modelId="{D48456D1-59AE-43A2-96A1-7ABE3E9CC9DB}" type="presParOf" srcId="{1AB26989-880B-444D-A34C-618615E365E2}" destId="{84F574B0-7CAE-40F6-89C4-292D3F4167AB}" srcOrd="2" destOrd="0" presId="urn:microsoft.com/office/officeart/2005/8/layout/bProcess3"/>
    <dgm:cxn modelId="{BCF12B98-D5E8-47B7-AD2C-6B3E06E5C96E}" type="presParOf" srcId="{1AB26989-880B-444D-A34C-618615E365E2}" destId="{0AC6866B-207F-4FB3-8B09-35DA5C8025BE}" srcOrd="3" destOrd="0" presId="urn:microsoft.com/office/officeart/2005/8/layout/bProcess3"/>
    <dgm:cxn modelId="{63A0512D-E910-40F8-8781-7F2457077E25}" type="presParOf" srcId="{0AC6866B-207F-4FB3-8B09-35DA5C8025BE}" destId="{A306DB6A-FC30-4C90-A518-21A082406B20}" srcOrd="0" destOrd="0" presId="urn:microsoft.com/office/officeart/2005/8/layout/bProcess3"/>
    <dgm:cxn modelId="{E96A36C2-1D6C-4D32-AB62-9F90D5A481C2}" type="presParOf" srcId="{1AB26989-880B-444D-A34C-618615E365E2}" destId="{DFB8EC63-AA4E-491D-9C81-BB047175504F}" srcOrd="4" destOrd="0" presId="urn:microsoft.com/office/officeart/2005/8/layout/bProcess3"/>
    <dgm:cxn modelId="{91385D75-875C-4D42-A7EC-093E36979957}" type="presParOf" srcId="{1AB26989-880B-444D-A34C-618615E365E2}" destId="{44F1259A-6092-4B58-A9A2-EDD26DF0C34A}" srcOrd="5" destOrd="0" presId="urn:microsoft.com/office/officeart/2005/8/layout/bProcess3"/>
    <dgm:cxn modelId="{BEA20980-4FA2-4E8B-B6AD-A409B4579AF4}" type="presParOf" srcId="{44F1259A-6092-4B58-A9A2-EDD26DF0C34A}" destId="{248B111B-4C9F-409E-92BB-07C57C62D105}" srcOrd="0" destOrd="0" presId="urn:microsoft.com/office/officeart/2005/8/layout/bProcess3"/>
    <dgm:cxn modelId="{FA93F221-9E51-4F04-A7BB-8F0625244054}" type="presParOf" srcId="{1AB26989-880B-444D-A34C-618615E365E2}" destId="{88640C14-910E-4914-8448-2B376737D5BB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E9DBC6-588A-4F75-99C9-8280F70627D8}" type="doc">
      <dgm:prSet loTypeId="urn:microsoft.com/office/officeart/2005/8/layout/bProcess3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C0389B28-12F6-49F2-AB21-45C9D8834629}">
      <dgm:prSet phldrT="[Text]" custT="1"/>
      <dgm:spPr/>
      <dgm:t>
        <a:bodyPr/>
        <a:lstStyle/>
        <a:p>
          <a:r>
            <a:rPr lang="id-ID" sz="1600" dirty="0" smtClean="0"/>
            <a:t>Membuat rencana pengadaan tanah yang lokasi dan luasnya disesuaikan dengan kebutuhan</a:t>
          </a:r>
          <a:endParaRPr lang="id-ID" sz="1600" dirty="0"/>
        </a:p>
      </dgm:t>
    </dgm:pt>
    <dgm:pt modelId="{9CC814A3-7C05-49FC-88E6-D6B337C236C2}" type="parTrans" cxnId="{BDB03F57-7A24-4949-8830-B91BA94F01E1}">
      <dgm:prSet/>
      <dgm:spPr/>
      <dgm:t>
        <a:bodyPr/>
        <a:lstStyle/>
        <a:p>
          <a:endParaRPr lang="id-ID" sz="1600"/>
        </a:p>
      </dgm:t>
    </dgm:pt>
    <dgm:pt modelId="{80623C5D-275C-4222-BCE5-6B71D65C082D}" type="sibTrans" cxnId="{BDB03F57-7A24-4949-8830-B91BA94F01E1}">
      <dgm:prSet custT="1"/>
      <dgm:spPr/>
      <dgm:t>
        <a:bodyPr/>
        <a:lstStyle/>
        <a:p>
          <a:endParaRPr lang="id-ID" sz="1600"/>
        </a:p>
      </dgm:t>
    </dgm:pt>
    <dgm:pt modelId="{866DE4D0-E6C8-4FF4-B6E7-2603A8DBAC0B}">
      <dgm:prSet phldrT="[Text]" custT="1"/>
      <dgm:spPr/>
      <dgm:t>
        <a:bodyPr/>
        <a:lstStyle/>
        <a:p>
          <a:r>
            <a:rPr lang="id-ID" sz="1600" dirty="0" smtClean="0"/>
            <a:t>Mengadakan survei untuk menentukan lokasi tanah yang baik</a:t>
          </a:r>
          <a:endParaRPr lang="id-ID" sz="1600" dirty="0"/>
        </a:p>
      </dgm:t>
    </dgm:pt>
    <dgm:pt modelId="{265DD839-B8D7-4E19-BF2E-C4F249A25615}" type="parTrans" cxnId="{56C26C16-ACE4-4AE1-817F-679ED7A2A687}">
      <dgm:prSet/>
      <dgm:spPr/>
      <dgm:t>
        <a:bodyPr/>
        <a:lstStyle/>
        <a:p>
          <a:endParaRPr lang="id-ID" sz="1600"/>
        </a:p>
      </dgm:t>
    </dgm:pt>
    <dgm:pt modelId="{B249A313-7D90-4C6A-A8AD-FA3C8A9AE9D7}" type="sibTrans" cxnId="{56C26C16-ACE4-4AE1-817F-679ED7A2A687}">
      <dgm:prSet custT="1"/>
      <dgm:spPr/>
      <dgm:t>
        <a:bodyPr/>
        <a:lstStyle/>
        <a:p>
          <a:endParaRPr lang="id-ID" sz="1600"/>
        </a:p>
      </dgm:t>
    </dgm:pt>
    <dgm:pt modelId="{4A18AF37-1A69-4F76-BFAC-19273F33AF1A}">
      <dgm:prSet phldrT="[Text]" custT="1"/>
      <dgm:spPr/>
      <dgm:t>
        <a:bodyPr/>
        <a:lstStyle/>
        <a:p>
          <a:r>
            <a:rPr lang="id-ID" sz="1600" dirty="0" smtClean="0"/>
            <a:t>Mengadakan survei yang berkaitan tentang sarana jalan, fasilitas listrik, telepon, dan alat transportasi</a:t>
          </a:r>
          <a:endParaRPr lang="id-ID" sz="1600" dirty="0"/>
        </a:p>
      </dgm:t>
    </dgm:pt>
    <dgm:pt modelId="{B06B02AC-9D6C-4862-BA50-00837351F3BB}" type="parTrans" cxnId="{2F0874EB-DBF1-4319-99F1-20056A04A108}">
      <dgm:prSet/>
      <dgm:spPr/>
      <dgm:t>
        <a:bodyPr/>
        <a:lstStyle/>
        <a:p>
          <a:endParaRPr lang="id-ID" sz="1600"/>
        </a:p>
      </dgm:t>
    </dgm:pt>
    <dgm:pt modelId="{C4F54ABC-6292-4312-A490-E0C1120DE36A}" type="sibTrans" cxnId="{2F0874EB-DBF1-4319-99F1-20056A04A108}">
      <dgm:prSet custT="1"/>
      <dgm:spPr/>
      <dgm:t>
        <a:bodyPr/>
        <a:lstStyle/>
        <a:p>
          <a:endParaRPr lang="id-ID" sz="1600"/>
        </a:p>
      </dgm:t>
    </dgm:pt>
    <dgm:pt modelId="{C76DF06E-E5A5-4B9B-B0F5-708C940E7C3D}">
      <dgm:prSet phldrT="[Text]" custT="1"/>
      <dgm:spPr/>
      <dgm:t>
        <a:bodyPr/>
        <a:lstStyle/>
        <a:p>
          <a:r>
            <a:rPr lang="id-ID" sz="1600" dirty="0" smtClean="0"/>
            <a:t>Mengadakan survei harga tanah di lokasi yang  sudah ditentukan untuk bahan pengajuan rencana anggaran</a:t>
          </a:r>
          <a:endParaRPr lang="id-ID" sz="1600" dirty="0"/>
        </a:p>
      </dgm:t>
    </dgm:pt>
    <dgm:pt modelId="{66D32575-FCAD-4197-89C2-6126269CE5FC}" type="parTrans" cxnId="{4936105D-AEDE-4FF7-943F-43203A903C4D}">
      <dgm:prSet/>
      <dgm:spPr/>
      <dgm:t>
        <a:bodyPr/>
        <a:lstStyle/>
        <a:p>
          <a:endParaRPr lang="id-ID" sz="1600"/>
        </a:p>
      </dgm:t>
    </dgm:pt>
    <dgm:pt modelId="{9C051636-FCF7-4A77-82E4-9652A7A9D271}" type="sibTrans" cxnId="{4936105D-AEDE-4FF7-943F-43203A903C4D}">
      <dgm:prSet custT="1"/>
      <dgm:spPr/>
      <dgm:t>
        <a:bodyPr/>
        <a:lstStyle/>
        <a:p>
          <a:endParaRPr lang="id-ID" sz="1600"/>
        </a:p>
      </dgm:t>
    </dgm:pt>
    <dgm:pt modelId="{C3C7767A-4128-4DFA-890C-047FB8FCD120}">
      <dgm:prSet phldrT="[Text]" custT="1"/>
      <dgm:spPr/>
      <dgm:t>
        <a:bodyPr/>
        <a:lstStyle/>
        <a:p>
          <a:r>
            <a:rPr lang="id-ID" sz="1600" dirty="0" smtClean="0"/>
            <a:t>Membuat rencana anggaran untuk satuan organisasi</a:t>
          </a:r>
          <a:endParaRPr lang="id-ID" sz="1600" dirty="0"/>
        </a:p>
      </dgm:t>
    </dgm:pt>
    <dgm:pt modelId="{31CD6D8F-D198-41E5-A996-BECAA9C27851}" type="parTrans" cxnId="{71137185-FE76-4266-AAC1-CB68DEB6B1E7}">
      <dgm:prSet/>
      <dgm:spPr/>
      <dgm:t>
        <a:bodyPr/>
        <a:lstStyle/>
        <a:p>
          <a:endParaRPr lang="id-ID" sz="1600"/>
        </a:p>
      </dgm:t>
    </dgm:pt>
    <dgm:pt modelId="{EE03F821-1A33-4E12-A3EF-C746EDBD9895}" type="sibTrans" cxnId="{71137185-FE76-4266-AAC1-CB68DEB6B1E7}">
      <dgm:prSet/>
      <dgm:spPr/>
      <dgm:t>
        <a:bodyPr/>
        <a:lstStyle/>
        <a:p>
          <a:endParaRPr lang="id-ID" sz="1600"/>
        </a:p>
      </dgm:t>
    </dgm:pt>
    <dgm:pt modelId="{9A1243AE-93C5-43C5-B9A5-210FAF0F51F0}" type="pres">
      <dgm:prSet presAssocID="{BEE9DBC6-588A-4F75-99C9-8280F7062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A48AC8B-F0D7-48B2-AF94-1A437841C968}" type="pres">
      <dgm:prSet presAssocID="{C0389B28-12F6-49F2-AB21-45C9D8834629}" presName="node" presStyleLbl="node1" presStyleIdx="0" presStyleCnt="5" custScaleX="174608" custScaleY="1157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82A529-784F-41DA-8784-F40C52B2466B}" type="pres">
      <dgm:prSet presAssocID="{80623C5D-275C-4222-BCE5-6B71D65C082D}" presName="sibTrans" presStyleLbl="sibTrans1D1" presStyleIdx="0" presStyleCnt="4" custScaleX="106407"/>
      <dgm:spPr/>
      <dgm:t>
        <a:bodyPr/>
        <a:lstStyle/>
        <a:p>
          <a:endParaRPr lang="id-ID"/>
        </a:p>
      </dgm:t>
    </dgm:pt>
    <dgm:pt modelId="{4FFC907A-845C-458A-86B1-D04B3EDCC5A6}" type="pres">
      <dgm:prSet presAssocID="{80623C5D-275C-4222-BCE5-6B71D65C082D}" presName="connectorText" presStyleLbl="sibTrans1D1" presStyleIdx="0" presStyleCnt="4"/>
      <dgm:spPr/>
      <dgm:t>
        <a:bodyPr/>
        <a:lstStyle/>
        <a:p>
          <a:endParaRPr lang="id-ID"/>
        </a:p>
      </dgm:t>
    </dgm:pt>
    <dgm:pt modelId="{F3AAE652-CE67-48EB-B26C-6268F4D182FF}" type="pres">
      <dgm:prSet presAssocID="{866DE4D0-E6C8-4FF4-B6E7-2603A8DBAC0B}" presName="node" presStyleLbl="node1" presStyleIdx="1" presStyleCnt="5" custScaleX="113108" custScaleY="12914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6359A2-A734-4A36-9F7A-436BFE24BA5E}" type="pres">
      <dgm:prSet presAssocID="{B249A313-7D90-4C6A-A8AD-FA3C8A9AE9D7}" presName="sibTrans" presStyleLbl="sibTrans1D1" presStyleIdx="1" presStyleCnt="4" custScaleX="106407"/>
      <dgm:spPr/>
      <dgm:t>
        <a:bodyPr/>
        <a:lstStyle/>
        <a:p>
          <a:endParaRPr lang="id-ID"/>
        </a:p>
      </dgm:t>
    </dgm:pt>
    <dgm:pt modelId="{A3002DE7-8814-4F34-860E-A1943CA7A49F}" type="pres">
      <dgm:prSet presAssocID="{B249A313-7D90-4C6A-A8AD-FA3C8A9AE9D7}" presName="connectorText" presStyleLbl="sibTrans1D1" presStyleIdx="1" presStyleCnt="4"/>
      <dgm:spPr/>
      <dgm:t>
        <a:bodyPr/>
        <a:lstStyle/>
        <a:p>
          <a:endParaRPr lang="id-ID"/>
        </a:p>
      </dgm:t>
    </dgm:pt>
    <dgm:pt modelId="{81258A1D-D554-49BB-8288-88A354B74266}" type="pres">
      <dgm:prSet presAssocID="{4A18AF37-1A69-4F76-BFAC-19273F33AF1A}" presName="node" presStyleLbl="node1" presStyleIdx="2" presStyleCnt="5" custScaleX="167345" custScaleY="14078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2D8989-B6F6-4C18-9EDE-F482597AE664}" type="pres">
      <dgm:prSet presAssocID="{C4F54ABC-6292-4312-A490-E0C1120DE36A}" presName="sibTrans" presStyleLbl="sibTrans1D1" presStyleIdx="2" presStyleCnt="4" custScaleX="1209760"/>
      <dgm:spPr/>
      <dgm:t>
        <a:bodyPr/>
        <a:lstStyle/>
        <a:p>
          <a:endParaRPr lang="id-ID"/>
        </a:p>
      </dgm:t>
    </dgm:pt>
    <dgm:pt modelId="{58BCABCF-B4F9-4C18-A2EE-E760645D112D}" type="pres">
      <dgm:prSet presAssocID="{C4F54ABC-6292-4312-A490-E0C1120DE36A}" presName="connectorText" presStyleLbl="sibTrans1D1" presStyleIdx="2" presStyleCnt="4"/>
      <dgm:spPr/>
      <dgm:t>
        <a:bodyPr/>
        <a:lstStyle/>
        <a:p>
          <a:endParaRPr lang="id-ID"/>
        </a:p>
      </dgm:t>
    </dgm:pt>
    <dgm:pt modelId="{240B6067-92A6-4539-8108-87EC5923DF63}" type="pres">
      <dgm:prSet presAssocID="{C76DF06E-E5A5-4B9B-B0F5-708C940E7C3D}" presName="node" presStyleLbl="node1" presStyleIdx="3" presStyleCnt="5" custScaleX="214222" custScaleY="10927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706247B-D9EE-49FD-ABDB-0A2174199B19}" type="pres">
      <dgm:prSet presAssocID="{9C051636-FCF7-4A77-82E4-9652A7A9D271}" presName="sibTrans" presStyleLbl="sibTrans1D1" presStyleIdx="3" presStyleCnt="4" custScaleX="106407"/>
      <dgm:spPr/>
      <dgm:t>
        <a:bodyPr/>
        <a:lstStyle/>
        <a:p>
          <a:endParaRPr lang="id-ID"/>
        </a:p>
      </dgm:t>
    </dgm:pt>
    <dgm:pt modelId="{CCB46CAE-F582-4241-9254-F795EEAA12BC}" type="pres">
      <dgm:prSet presAssocID="{9C051636-FCF7-4A77-82E4-9652A7A9D271}" presName="connectorText" presStyleLbl="sibTrans1D1" presStyleIdx="3" presStyleCnt="4"/>
      <dgm:spPr/>
      <dgm:t>
        <a:bodyPr/>
        <a:lstStyle/>
        <a:p>
          <a:endParaRPr lang="id-ID"/>
        </a:p>
      </dgm:t>
    </dgm:pt>
    <dgm:pt modelId="{DE34778E-2F0D-40DD-AF1A-FE24650DBE09}" type="pres">
      <dgm:prSet presAssocID="{C3C7767A-4128-4DFA-890C-047FB8FCD120}" presName="node" presStyleLbl="node1" presStyleIdx="4" presStyleCnt="5" custScaleX="1269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6C876E0-7C8E-47BD-B1BD-F538BB825AC8}" type="presOf" srcId="{80623C5D-275C-4222-BCE5-6B71D65C082D}" destId="{4FFC907A-845C-458A-86B1-D04B3EDCC5A6}" srcOrd="1" destOrd="0" presId="urn:microsoft.com/office/officeart/2005/8/layout/bProcess3"/>
    <dgm:cxn modelId="{703F61FC-9E82-4586-8A6F-1EB51E00308C}" type="presOf" srcId="{C3C7767A-4128-4DFA-890C-047FB8FCD120}" destId="{DE34778E-2F0D-40DD-AF1A-FE24650DBE09}" srcOrd="0" destOrd="0" presId="urn:microsoft.com/office/officeart/2005/8/layout/bProcess3"/>
    <dgm:cxn modelId="{71137185-FE76-4266-AAC1-CB68DEB6B1E7}" srcId="{BEE9DBC6-588A-4F75-99C9-8280F70627D8}" destId="{C3C7767A-4128-4DFA-890C-047FB8FCD120}" srcOrd="4" destOrd="0" parTransId="{31CD6D8F-D198-41E5-A996-BECAA9C27851}" sibTransId="{EE03F821-1A33-4E12-A3EF-C746EDBD9895}"/>
    <dgm:cxn modelId="{2A507B16-C237-4BD1-B4F4-CA9362E29D56}" type="presOf" srcId="{4A18AF37-1A69-4F76-BFAC-19273F33AF1A}" destId="{81258A1D-D554-49BB-8288-88A354B74266}" srcOrd="0" destOrd="0" presId="urn:microsoft.com/office/officeart/2005/8/layout/bProcess3"/>
    <dgm:cxn modelId="{8CD833B1-4F99-4CD4-9D57-9441F72A4412}" type="presOf" srcId="{C4F54ABC-6292-4312-A490-E0C1120DE36A}" destId="{58BCABCF-B4F9-4C18-A2EE-E760645D112D}" srcOrd="1" destOrd="0" presId="urn:microsoft.com/office/officeart/2005/8/layout/bProcess3"/>
    <dgm:cxn modelId="{BDB03F57-7A24-4949-8830-B91BA94F01E1}" srcId="{BEE9DBC6-588A-4F75-99C9-8280F70627D8}" destId="{C0389B28-12F6-49F2-AB21-45C9D8834629}" srcOrd="0" destOrd="0" parTransId="{9CC814A3-7C05-49FC-88E6-D6B337C236C2}" sibTransId="{80623C5D-275C-4222-BCE5-6B71D65C082D}"/>
    <dgm:cxn modelId="{94D54DF0-017D-42C8-A3A8-3DC7D71239EC}" type="presOf" srcId="{C0389B28-12F6-49F2-AB21-45C9D8834629}" destId="{DA48AC8B-F0D7-48B2-AF94-1A437841C968}" srcOrd="0" destOrd="0" presId="urn:microsoft.com/office/officeart/2005/8/layout/bProcess3"/>
    <dgm:cxn modelId="{FABA4A46-1D49-40C1-B696-01DE65122F56}" type="presOf" srcId="{80623C5D-275C-4222-BCE5-6B71D65C082D}" destId="{FE82A529-784F-41DA-8784-F40C52B2466B}" srcOrd="0" destOrd="0" presId="urn:microsoft.com/office/officeart/2005/8/layout/bProcess3"/>
    <dgm:cxn modelId="{082A9F0D-F0AB-4B6C-8434-29B6FACB9057}" type="presOf" srcId="{9C051636-FCF7-4A77-82E4-9652A7A9D271}" destId="{CCB46CAE-F582-4241-9254-F795EEAA12BC}" srcOrd="1" destOrd="0" presId="urn:microsoft.com/office/officeart/2005/8/layout/bProcess3"/>
    <dgm:cxn modelId="{1C45B7A9-2B46-4C78-AC5A-28173043E335}" type="presOf" srcId="{B249A313-7D90-4C6A-A8AD-FA3C8A9AE9D7}" destId="{A3002DE7-8814-4F34-860E-A1943CA7A49F}" srcOrd="1" destOrd="0" presId="urn:microsoft.com/office/officeart/2005/8/layout/bProcess3"/>
    <dgm:cxn modelId="{4936105D-AEDE-4FF7-943F-43203A903C4D}" srcId="{BEE9DBC6-588A-4F75-99C9-8280F70627D8}" destId="{C76DF06E-E5A5-4B9B-B0F5-708C940E7C3D}" srcOrd="3" destOrd="0" parTransId="{66D32575-FCAD-4197-89C2-6126269CE5FC}" sibTransId="{9C051636-FCF7-4A77-82E4-9652A7A9D271}"/>
    <dgm:cxn modelId="{2F0874EB-DBF1-4319-99F1-20056A04A108}" srcId="{BEE9DBC6-588A-4F75-99C9-8280F70627D8}" destId="{4A18AF37-1A69-4F76-BFAC-19273F33AF1A}" srcOrd="2" destOrd="0" parTransId="{B06B02AC-9D6C-4862-BA50-00837351F3BB}" sibTransId="{C4F54ABC-6292-4312-A490-E0C1120DE36A}"/>
    <dgm:cxn modelId="{FB41E268-D092-4D30-8C57-8E4CF645EF5B}" type="presOf" srcId="{C76DF06E-E5A5-4B9B-B0F5-708C940E7C3D}" destId="{240B6067-92A6-4539-8108-87EC5923DF63}" srcOrd="0" destOrd="0" presId="urn:microsoft.com/office/officeart/2005/8/layout/bProcess3"/>
    <dgm:cxn modelId="{BBFA99F2-0AA5-4228-893C-C924A0BB4687}" type="presOf" srcId="{B249A313-7D90-4C6A-A8AD-FA3C8A9AE9D7}" destId="{9F6359A2-A734-4A36-9F7A-436BFE24BA5E}" srcOrd="0" destOrd="0" presId="urn:microsoft.com/office/officeart/2005/8/layout/bProcess3"/>
    <dgm:cxn modelId="{56C26C16-ACE4-4AE1-817F-679ED7A2A687}" srcId="{BEE9DBC6-588A-4F75-99C9-8280F70627D8}" destId="{866DE4D0-E6C8-4FF4-B6E7-2603A8DBAC0B}" srcOrd="1" destOrd="0" parTransId="{265DD839-B8D7-4E19-BF2E-C4F249A25615}" sibTransId="{B249A313-7D90-4C6A-A8AD-FA3C8A9AE9D7}"/>
    <dgm:cxn modelId="{0B95095F-1855-4A38-8CB3-540C39B7FB54}" type="presOf" srcId="{866DE4D0-E6C8-4FF4-B6E7-2603A8DBAC0B}" destId="{F3AAE652-CE67-48EB-B26C-6268F4D182FF}" srcOrd="0" destOrd="0" presId="urn:microsoft.com/office/officeart/2005/8/layout/bProcess3"/>
    <dgm:cxn modelId="{F8B10B78-671C-483B-A664-FD5E616681C4}" type="presOf" srcId="{9C051636-FCF7-4A77-82E4-9652A7A9D271}" destId="{7706247B-D9EE-49FD-ABDB-0A2174199B19}" srcOrd="0" destOrd="0" presId="urn:microsoft.com/office/officeart/2005/8/layout/bProcess3"/>
    <dgm:cxn modelId="{0F9AC6B5-F5A8-4D29-9C99-08FCAA625B02}" type="presOf" srcId="{C4F54ABC-6292-4312-A490-E0C1120DE36A}" destId="{F72D8989-B6F6-4C18-9EDE-F482597AE664}" srcOrd="0" destOrd="0" presId="urn:microsoft.com/office/officeart/2005/8/layout/bProcess3"/>
    <dgm:cxn modelId="{0C19E44B-F373-4D2B-ACD3-A952A3617A4D}" type="presOf" srcId="{BEE9DBC6-588A-4F75-99C9-8280F70627D8}" destId="{9A1243AE-93C5-43C5-B9A5-210FAF0F51F0}" srcOrd="0" destOrd="0" presId="urn:microsoft.com/office/officeart/2005/8/layout/bProcess3"/>
    <dgm:cxn modelId="{CACA4C05-3422-42C5-BB42-66D8A6D6BBE7}" type="presParOf" srcId="{9A1243AE-93C5-43C5-B9A5-210FAF0F51F0}" destId="{DA48AC8B-F0D7-48B2-AF94-1A437841C968}" srcOrd="0" destOrd="0" presId="urn:microsoft.com/office/officeart/2005/8/layout/bProcess3"/>
    <dgm:cxn modelId="{7FEA3875-DEBB-4208-8A3A-5D3267221238}" type="presParOf" srcId="{9A1243AE-93C5-43C5-B9A5-210FAF0F51F0}" destId="{FE82A529-784F-41DA-8784-F40C52B2466B}" srcOrd="1" destOrd="0" presId="urn:microsoft.com/office/officeart/2005/8/layout/bProcess3"/>
    <dgm:cxn modelId="{0873046D-81C3-494A-A2CF-DFCED248F426}" type="presParOf" srcId="{FE82A529-784F-41DA-8784-F40C52B2466B}" destId="{4FFC907A-845C-458A-86B1-D04B3EDCC5A6}" srcOrd="0" destOrd="0" presId="urn:microsoft.com/office/officeart/2005/8/layout/bProcess3"/>
    <dgm:cxn modelId="{45E7CC52-55D1-4351-866B-8A3A178F413F}" type="presParOf" srcId="{9A1243AE-93C5-43C5-B9A5-210FAF0F51F0}" destId="{F3AAE652-CE67-48EB-B26C-6268F4D182FF}" srcOrd="2" destOrd="0" presId="urn:microsoft.com/office/officeart/2005/8/layout/bProcess3"/>
    <dgm:cxn modelId="{4208B098-2E2A-4C9D-BC8C-BF3488659A1B}" type="presParOf" srcId="{9A1243AE-93C5-43C5-B9A5-210FAF0F51F0}" destId="{9F6359A2-A734-4A36-9F7A-436BFE24BA5E}" srcOrd="3" destOrd="0" presId="urn:microsoft.com/office/officeart/2005/8/layout/bProcess3"/>
    <dgm:cxn modelId="{B7122D50-0BAA-44A2-A792-771CB6545966}" type="presParOf" srcId="{9F6359A2-A734-4A36-9F7A-436BFE24BA5E}" destId="{A3002DE7-8814-4F34-860E-A1943CA7A49F}" srcOrd="0" destOrd="0" presId="urn:microsoft.com/office/officeart/2005/8/layout/bProcess3"/>
    <dgm:cxn modelId="{2A4B9379-ACA3-4114-BC0B-8AE1B5633A68}" type="presParOf" srcId="{9A1243AE-93C5-43C5-B9A5-210FAF0F51F0}" destId="{81258A1D-D554-49BB-8288-88A354B74266}" srcOrd="4" destOrd="0" presId="urn:microsoft.com/office/officeart/2005/8/layout/bProcess3"/>
    <dgm:cxn modelId="{ACBCFE8B-38C5-4C1A-BB08-BDB7D45112B5}" type="presParOf" srcId="{9A1243AE-93C5-43C5-B9A5-210FAF0F51F0}" destId="{F72D8989-B6F6-4C18-9EDE-F482597AE664}" srcOrd="5" destOrd="0" presId="urn:microsoft.com/office/officeart/2005/8/layout/bProcess3"/>
    <dgm:cxn modelId="{C2AD555B-D3D3-4BBF-9F94-32E9232C72B9}" type="presParOf" srcId="{F72D8989-B6F6-4C18-9EDE-F482597AE664}" destId="{58BCABCF-B4F9-4C18-A2EE-E760645D112D}" srcOrd="0" destOrd="0" presId="urn:microsoft.com/office/officeart/2005/8/layout/bProcess3"/>
    <dgm:cxn modelId="{9BBA5F0C-A6AD-4EE0-8C00-F7182C54FFAE}" type="presParOf" srcId="{9A1243AE-93C5-43C5-B9A5-210FAF0F51F0}" destId="{240B6067-92A6-4539-8108-87EC5923DF63}" srcOrd="6" destOrd="0" presId="urn:microsoft.com/office/officeart/2005/8/layout/bProcess3"/>
    <dgm:cxn modelId="{CBCFE746-3913-4CE8-8968-55FCB73BB9EB}" type="presParOf" srcId="{9A1243AE-93C5-43C5-B9A5-210FAF0F51F0}" destId="{7706247B-D9EE-49FD-ABDB-0A2174199B19}" srcOrd="7" destOrd="0" presId="urn:microsoft.com/office/officeart/2005/8/layout/bProcess3"/>
    <dgm:cxn modelId="{47DA5E84-1F7F-498C-A999-E61469C4C27A}" type="presParOf" srcId="{7706247B-D9EE-49FD-ABDB-0A2174199B19}" destId="{CCB46CAE-F582-4241-9254-F795EEAA12BC}" srcOrd="0" destOrd="0" presId="urn:microsoft.com/office/officeart/2005/8/layout/bProcess3"/>
    <dgm:cxn modelId="{6B1139E0-0B47-4206-9AA2-61487D222517}" type="presParOf" srcId="{9A1243AE-93C5-43C5-B9A5-210FAF0F51F0}" destId="{DE34778E-2F0D-40DD-AF1A-FE24650DBE09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E9DBC6-588A-4F75-99C9-8280F70627D8}" type="doc">
      <dgm:prSet loTypeId="urn:microsoft.com/office/officeart/2005/8/layout/bProcess3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C86434BB-63EC-41B8-AFF7-40B25ED8673A}">
      <dgm:prSet custT="1"/>
      <dgm:spPr/>
      <dgm:t>
        <a:bodyPr/>
        <a:lstStyle/>
        <a:p>
          <a:r>
            <a:rPr lang="id-ID" sz="1800" dirty="0" smtClean="0"/>
            <a:t>Mengadakan survei tentang kebutuhan bangunan</a:t>
          </a:r>
          <a:endParaRPr lang="id-ID" sz="1800" dirty="0"/>
        </a:p>
      </dgm:t>
    </dgm:pt>
    <dgm:pt modelId="{C8DF7C3D-9ACC-46D5-B8FE-C03075492A9C}" type="parTrans" cxnId="{45C8EF50-33F5-4086-9346-53716D2CF9F7}">
      <dgm:prSet/>
      <dgm:spPr/>
      <dgm:t>
        <a:bodyPr/>
        <a:lstStyle/>
        <a:p>
          <a:endParaRPr lang="id-ID"/>
        </a:p>
      </dgm:t>
    </dgm:pt>
    <dgm:pt modelId="{1093954B-B00B-40C8-9054-815D839F56DB}" type="sibTrans" cxnId="{45C8EF50-33F5-4086-9346-53716D2CF9F7}">
      <dgm:prSet custT="1"/>
      <dgm:spPr/>
      <dgm:t>
        <a:bodyPr/>
        <a:lstStyle/>
        <a:p>
          <a:endParaRPr lang="id-ID" sz="1800"/>
        </a:p>
      </dgm:t>
    </dgm:pt>
    <dgm:pt modelId="{32925CA5-310B-40C4-81EC-E6EAF6961373}">
      <dgm:prSet custT="1"/>
      <dgm:spPr/>
      <dgm:t>
        <a:bodyPr/>
        <a:lstStyle/>
        <a:p>
          <a:r>
            <a:rPr lang="id-ID" sz="1800" dirty="0" smtClean="0"/>
            <a:t>Mengadakan perhitungan luas bangunan berdasarkan kebuthan dan disusun atas dasar data survei</a:t>
          </a:r>
          <a:endParaRPr lang="id-ID" sz="1800" dirty="0"/>
        </a:p>
      </dgm:t>
    </dgm:pt>
    <dgm:pt modelId="{77BE39D2-3779-4F08-B42E-483EAF81EEC7}" type="parTrans" cxnId="{4E845FC2-B75E-4B2C-BAD8-7D4EEC2AA47C}">
      <dgm:prSet/>
      <dgm:spPr/>
      <dgm:t>
        <a:bodyPr/>
        <a:lstStyle/>
        <a:p>
          <a:endParaRPr lang="id-ID"/>
        </a:p>
      </dgm:t>
    </dgm:pt>
    <dgm:pt modelId="{F32A26E3-A40F-4246-A672-34059DAD8D88}" type="sibTrans" cxnId="{4E845FC2-B75E-4B2C-BAD8-7D4EEC2AA47C}">
      <dgm:prSet custT="1"/>
      <dgm:spPr/>
      <dgm:t>
        <a:bodyPr/>
        <a:lstStyle/>
        <a:p>
          <a:endParaRPr lang="id-ID" sz="1800"/>
        </a:p>
      </dgm:t>
    </dgm:pt>
    <dgm:pt modelId="{B26253B6-A9DC-414C-92E3-03EC001F07BD}">
      <dgm:prSet custT="1"/>
      <dgm:spPr/>
      <dgm:t>
        <a:bodyPr/>
        <a:lstStyle/>
        <a:p>
          <a:r>
            <a:rPr lang="id-ID" sz="1800" dirty="0" smtClean="0"/>
            <a:t>Menyusun rencana anggaran biaya sesuai harga standar yang berlaku di daerah yang bersangkutan</a:t>
          </a:r>
          <a:endParaRPr lang="id-ID" sz="1800" dirty="0"/>
        </a:p>
      </dgm:t>
    </dgm:pt>
    <dgm:pt modelId="{850AE33C-F55E-45D3-9AEE-E49F321826F9}" type="parTrans" cxnId="{307BF9F1-6979-4085-99D7-F9F1EB4C18E0}">
      <dgm:prSet/>
      <dgm:spPr/>
      <dgm:t>
        <a:bodyPr/>
        <a:lstStyle/>
        <a:p>
          <a:endParaRPr lang="id-ID"/>
        </a:p>
      </dgm:t>
    </dgm:pt>
    <dgm:pt modelId="{7FD1579B-3017-4A98-8F7D-B725712AA2B4}" type="sibTrans" cxnId="{307BF9F1-6979-4085-99D7-F9F1EB4C18E0}">
      <dgm:prSet custT="1"/>
      <dgm:spPr/>
      <dgm:t>
        <a:bodyPr/>
        <a:lstStyle/>
        <a:p>
          <a:endParaRPr lang="id-ID" sz="1800"/>
        </a:p>
      </dgm:t>
    </dgm:pt>
    <dgm:pt modelId="{01F31339-042E-4F1B-8CDC-9C55A1064FCD}">
      <dgm:prSet custT="1"/>
      <dgm:spPr/>
      <dgm:t>
        <a:bodyPr/>
        <a:lstStyle/>
        <a:p>
          <a:r>
            <a:rPr lang="id-ID" sz="1800" dirty="0" smtClean="0"/>
            <a:t>Menyusun tahapan rencana anggaran biaya</a:t>
          </a:r>
          <a:endParaRPr lang="id-ID" sz="1800" dirty="0"/>
        </a:p>
      </dgm:t>
    </dgm:pt>
    <dgm:pt modelId="{1A241063-D2D8-487F-A898-76695FD24417}" type="parTrans" cxnId="{AC1DF784-3DCD-408A-BDA8-9F972E10789B}">
      <dgm:prSet/>
      <dgm:spPr/>
      <dgm:t>
        <a:bodyPr/>
        <a:lstStyle/>
        <a:p>
          <a:endParaRPr lang="id-ID"/>
        </a:p>
      </dgm:t>
    </dgm:pt>
    <dgm:pt modelId="{44450E57-3D19-4DA8-844F-5E4BEC3A5A54}" type="sibTrans" cxnId="{AC1DF784-3DCD-408A-BDA8-9F972E10789B}">
      <dgm:prSet/>
      <dgm:spPr/>
      <dgm:t>
        <a:bodyPr/>
        <a:lstStyle/>
        <a:p>
          <a:endParaRPr lang="id-ID"/>
        </a:p>
      </dgm:t>
    </dgm:pt>
    <dgm:pt modelId="{9A1243AE-93C5-43C5-B9A5-210FAF0F51F0}" type="pres">
      <dgm:prSet presAssocID="{BEE9DBC6-588A-4F75-99C9-8280F7062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7ECC493-A5E0-48EB-819E-9485BE2B92A0}" type="pres">
      <dgm:prSet presAssocID="{C86434BB-63EC-41B8-AFF7-40B25ED8673A}" presName="node" presStyleLbl="node1" presStyleIdx="0" presStyleCnt="4" custScaleX="114873">
        <dgm:presLayoutVars>
          <dgm:bulletEnabled val="1"/>
        </dgm:presLayoutVars>
      </dgm:prSet>
      <dgm:spPr/>
    </dgm:pt>
    <dgm:pt modelId="{ADB820FC-57F4-4A12-9B67-DC8A7E5C4B1D}" type="pres">
      <dgm:prSet presAssocID="{1093954B-B00B-40C8-9054-815D839F56DB}" presName="sibTrans" presStyleLbl="sibTrans1D1" presStyleIdx="0" presStyleCnt="3"/>
      <dgm:spPr/>
    </dgm:pt>
    <dgm:pt modelId="{FB112CB3-DD28-44A2-9B39-47B86EC59D17}" type="pres">
      <dgm:prSet presAssocID="{1093954B-B00B-40C8-9054-815D839F56DB}" presName="connectorText" presStyleLbl="sibTrans1D1" presStyleIdx="0" presStyleCnt="3"/>
      <dgm:spPr/>
    </dgm:pt>
    <dgm:pt modelId="{FEC9A32D-93C1-4291-88D4-C6CBCD07B3FC}" type="pres">
      <dgm:prSet presAssocID="{32925CA5-310B-40C4-81EC-E6EAF6961373}" presName="node" presStyleLbl="node1" presStyleIdx="1" presStyleCnt="4" custScaleX="17980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4C5BC5-86CC-4C43-8C8C-1AF44B1EDD2D}" type="pres">
      <dgm:prSet presAssocID="{F32A26E3-A40F-4246-A672-34059DAD8D88}" presName="sibTrans" presStyleLbl="sibTrans1D1" presStyleIdx="1" presStyleCnt="3"/>
      <dgm:spPr/>
    </dgm:pt>
    <dgm:pt modelId="{373C9F58-0213-48CA-A4DB-051B69D830A2}" type="pres">
      <dgm:prSet presAssocID="{F32A26E3-A40F-4246-A672-34059DAD8D88}" presName="connectorText" presStyleLbl="sibTrans1D1" presStyleIdx="1" presStyleCnt="3"/>
      <dgm:spPr/>
    </dgm:pt>
    <dgm:pt modelId="{4927A0F1-8002-4F03-AFB3-6E6B0763A18A}" type="pres">
      <dgm:prSet presAssocID="{B26253B6-A9DC-414C-92E3-03EC001F07BD}" presName="node" presStyleLbl="node1" presStyleIdx="2" presStyleCnt="4" custScaleX="17444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772CAF-7617-42DA-9B7C-D938062D552A}" type="pres">
      <dgm:prSet presAssocID="{7FD1579B-3017-4A98-8F7D-B725712AA2B4}" presName="sibTrans" presStyleLbl="sibTrans1D1" presStyleIdx="2" presStyleCnt="3"/>
      <dgm:spPr/>
    </dgm:pt>
    <dgm:pt modelId="{DADFC45A-5E58-413A-9192-4422B59D452D}" type="pres">
      <dgm:prSet presAssocID="{7FD1579B-3017-4A98-8F7D-B725712AA2B4}" presName="connectorText" presStyleLbl="sibTrans1D1" presStyleIdx="2" presStyleCnt="3"/>
      <dgm:spPr/>
    </dgm:pt>
    <dgm:pt modelId="{AAAFB328-2BE8-447F-9FE5-F4E8D9D9DFCA}" type="pres">
      <dgm:prSet presAssocID="{01F31339-042E-4F1B-8CDC-9C55A1064FCD}" presName="node" presStyleLbl="node1" presStyleIdx="3" presStyleCnt="4" custScaleX="11366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F1696B5-6EF4-4BED-8166-DA10A271F143}" type="presOf" srcId="{7FD1579B-3017-4A98-8F7D-B725712AA2B4}" destId="{E8772CAF-7617-42DA-9B7C-D938062D552A}" srcOrd="0" destOrd="0" presId="urn:microsoft.com/office/officeart/2005/8/layout/bProcess3"/>
    <dgm:cxn modelId="{A7A6AAEC-77C2-415B-9612-C984EB88131D}" type="presOf" srcId="{1093954B-B00B-40C8-9054-815D839F56DB}" destId="{ADB820FC-57F4-4A12-9B67-DC8A7E5C4B1D}" srcOrd="0" destOrd="0" presId="urn:microsoft.com/office/officeart/2005/8/layout/bProcess3"/>
    <dgm:cxn modelId="{4217114E-F0E4-4A6A-9315-1D01765BCA22}" type="presOf" srcId="{01F31339-042E-4F1B-8CDC-9C55A1064FCD}" destId="{AAAFB328-2BE8-447F-9FE5-F4E8D9D9DFCA}" srcOrd="0" destOrd="0" presId="urn:microsoft.com/office/officeart/2005/8/layout/bProcess3"/>
    <dgm:cxn modelId="{05A87DBA-2F26-408A-B5EB-2DC258B953D6}" type="presOf" srcId="{BEE9DBC6-588A-4F75-99C9-8280F70627D8}" destId="{9A1243AE-93C5-43C5-B9A5-210FAF0F51F0}" srcOrd="0" destOrd="0" presId="urn:microsoft.com/office/officeart/2005/8/layout/bProcess3"/>
    <dgm:cxn modelId="{ABBC5B3A-17AE-4AE3-AB36-A2564CCB0F9F}" type="presOf" srcId="{C86434BB-63EC-41B8-AFF7-40B25ED8673A}" destId="{47ECC493-A5E0-48EB-819E-9485BE2B92A0}" srcOrd="0" destOrd="0" presId="urn:microsoft.com/office/officeart/2005/8/layout/bProcess3"/>
    <dgm:cxn modelId="{6C2DE925-2ED7-409D-8829-B4696C52B506}" type="presOf" srcId="{32925CA5-310B-40C4-81EC-E6EAF6961373}" destId="{FEC9A32D-93C1-4291-88D4-C6CBCD07B3FC}" srcOrd="0" destOrd="0" presId="urn:microsoft.com/office/officeart/2005/8/layout/bProcess3"/>
    <dgm:cxn modelId="{1652FBFF-7FF0-462B-8496-CE03591E707C}" type="presOf" srcId="{F32A26E3-A40F-4246-A672-34059DAD8D88}" destId="{373C9F58-0213-48CA-A4DB-051B69D830A2}" srcOrd="1" destOrd="0" presId="urn:microsoft.com/office/officeart/2005/8/layout/bProcess3"/>
    <dgm:cxn modelId="{307BF9F1-6979-4085-99D7-F9F1EB4C18E0}" srcId="{BEE9DBC6-588A-4F75-99C9-8280F70627D8}" destId="{B26253B6-A9DC-414C-92E3-03EC001F07BD}" srcOrd="2" destOrd="0" parTransId="{850AE33C-F55E-45D3-9AEE-E49F321826F9}" sibTransId="{7FD1579B-3017-4A98-8F7D-B725712AA2B4}"/>
    <dgm:cxn modelId="{45C8EF50-33F5-4086-9346-53716D2CF9F7}" srcId="{BEE9DBC6-588A-4F75-99C9-8280F70627D8}" destId="{C86434BB-63EC-41B8-AFF7-40B25ED8673A}" srcOrd="0" destOrd="0" parTransId="{C8DF7C3D-9ACC-46D5-B8FE-C03075492A9C}" sibTransId="{1093954B-B00B-40C8-9054-815D839F56DB}"/>
    <dgm:cxn modelId="{AC1DF784-3DCD-408A-BDA8-9F972E10789B}" srcId="{BEE9DBC6-588A-4F75-99C9-8280F70627D8}" destId="{01F31339-042E-4F1B-8CDC-9C55A1064FCD}" srcOrd="3" destOrd="0" parTransId="{1A241063-D2D8-487F-A898-76695FD24417}" sibTransId="{44450E57-3D19-4DA8-844F-5E4BEC3A5A54}"/>
    <dgm:cxn modelId="{23EB6CFA-A956-4DF8-B0B8-AA211EA54412}" type="presOf" srcId="{B26253B6-A9DC-414C-92E3-03EC001F07BD}" destId="{4927A0F1-8002-4F03-AFB3-6E6B0763A18A}" srcOrd="0" destOrd="0" presId="urn:microsoft.com/office/officeart/2005/8/layout/bProcess3"/>
    <dgm:cxn modelId="{4E845FC2-B75E-4B2C-BAD8-7D4EEC2AA47C}" srcId="{BEE9DBC6-588A-4F75-99C9-8280F70627D8}" destId="{32925CA5-310B-40C4-81EC-E6EAF6961373}" srcOrd="1" destOrd="0" parTransId="{77BE39D2-3779-4F08-B42E-483EAF81EEC7}" sibTransId="{F32A26E3-A40F-4246-A672-34059DAD8D88}"/>
    <dgm:cxn modelId="{ED56FD38-7DFD-4A7D-A72D-B414F42C13C3}" type="presOf" srcId="{F32A26E3-A40F-4246-A672-34059DAD8D88}" destId="{4A4C5BC5-86CC-4C43-8C8C-1AF44B1EDD2D}" srcOrd="0" destOrd="0" presId="urn:microsoft.com/office/officeart/2005/8/layout/bProcess3"/>
    <dgm:cxn modelId="{6FAF7A84-1B15-412B-B5B7-FEFD954948F1}" type="presOf" srcId="{1093954B-B00B-40C8-9054-815D839F56DB}" destId="{FB112CB3-DD28-44A2-9B39-47B86EC59D17}" srcOrd="1" destOrd="0" presId="urn:microsoft.com/office/officeart/2005/8/layout/bProcess3"/>
    <dgm:cxn modelId="{D156BAA7-78B0-488E-BEAB-5F3A51128708}" type="presOf" srcId="{7FD1579B-3017-4A98-8F7D-B725712AA2B4}" destId="{DADFC45A-5E58-413A-9192-4422B59D452D}" srcOrd="1" destOrd="0" presId="urn:microsoft.com/office/officeart/2005/8/layout/bProcess3"/>
    <dgm:cxn modelId="{2E870F21-2954-4311-9E00-D69D0624BDD0}" type="presParOf" srcId="{9A1243AE-93C5-43C5-B9A5-210FAF0F51F0}" destId="{47ECC493-A5E0-48EB-819E-9485BE2B92A0}" srcOrd="0" destOrd="0" presId="urn:microsoft.com/office/officeart/2005/8/layout/bProcess3"/>
    <dgm:cxn modelId="{6A4549BF-7330-4E5B-9B21-82631BAE7E53}" type="presParOf" srcId="{9A1243AE-93C5-43C5-B9A5-210FAF0F51F0}" destId="{ADB820FC-57F4-4A12-9B67-DC8A7E5C4B1D}" srcOrd="1" destOrd="0" presId="urn:microsoft.com/office/officeart/2005/8/layout/bProcess3"/>
    <dgm:cxn modelId="{9687A572-6D8E-4D1C-9CCB-5136678E11C2}" type="presParOf" srcId="{ADB820FC-57F4-4A12-9B67-DC8A7E5C4B1D}" destId="{FB112CB3-DD28-44A2-9B39-47B86EC59D17}" srcOrd="0" destOrd="0" presId="urn:microsoft.com/office/officeart/2005/8/layout/bProcess3"/>
    <dgm:cxn modelId="{468FF6AD-E99F-4CCF-BDFE-E4DB6773BB50}" type="presParOf" srcId="{9A1243AE-93C5-43C5-B9A5-210FAF0F51F0}" destId="{FEC9A32D-93C1-4291-88D4-C6CBCD07B3FC}" srcOrd="2" destOrd="0" presId="urn:microsoft.com/office/officeart/2005/8/layout/bProcess3"/>
    <dgm:cxn modelId="{DC7332A0-5FBC-4B7C-A8DA-853086CBCB65}" type="presParOf" srcId="{9A1243AE-93C5-43C5-B9A5-210FAF0F51F0}" destId="{4A4C5BC5-86CC-4C43-8C8C-1AF44B1EDD2D}" srcOrd="3" destOrd="0" presId="urn:microsoft.com/office/officeart/2005/8/layout/bProcess3"/>
    <dgm:cxn modelId="{E6E9B22F-A9CB-4B73-A1F3-DF50D4D836B9}" type="presParOf" srcId="{4A4C5BC5-86CC-4C43-8C8C-1AF44B1EDD2D}" destId="{373C9F58-0213-48CA-A4DB-051B69D830A2}" srcOrd="0" destOrd="0" presId="urn:microsoft.com/office/officeart/2005/8/layout/bProcess3"/>
    <dgm:cxn modelId="{01D9DCAD-F0B9-47B0-9C7D-1A0DE064BC8B}" type="presParOf" srcId="{9A1243AE-93C5-43C5-B9A5-210FAF0F51F0}" destId="{4927A0F1-8002-4F03-AFB3-6E6B0763A18A}" srcOrd="4" destOrd="0" presId="urn:microsoft.com/office/officeart/2005/8/layout/bProcess3"/>
    <dgm:cxn modelId="{2B805CFE-AE48-4813-AC83-5832F87B1781}" type="presParOf" srcId="{9A1243AE-93C5-43C5-B9A5-210FAF0F51F0}" destId="{E8772CAF-7617-42DA-9B7C-D938062D552A}" srcOrd="5" destOrd="0" presId="urn:microsoft.com/office/officeart/2005/8/layout/bProcess3"/>
    <dgm:cxn modelId="{3E33CF92-225F-4AB2-B777-F5400DC1E199}" type="presParOf" srcId="{E8772CAF-7617-42DA-9B7C-D938062D552A}" destId="{DADFC45A-5E58-413A-9192-4422B59D452D}" srcOrd="0" destOrd="0" presId="urn:microsoft.com/office/officeart/2005/8/layout/bProcess3"/>
    <dgm:cxn modelId="{50B14F7D-CCF1-45B7-9916-C3EFB72F1575}" type="presParOf" srcId="{9A1243AE-93C5-43C5-B9A5-210FAF0F51F0}" destId="{AAAFB328-2BE8-447F-9FE5-F4E8D9D9DFCA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51DB09-2F06-453A-A1D4-8EE97AEBC2FE}" type="doc">
      <dgm:prSet loTypeId="urn:microsoft.com/office/officeart/2005/8/layout/bProcess4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C2FD2174-34CB-4782-BFD6-D6CFBD14B95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b="1" dirty="0" smtClean="0"/>
            <a:t>Sistem Sentralisasi (Sistem Terpusat)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2000" dirty="0" smtClean="0"/>
            <a:t>Cara pengadaan perbekalan dimana kewenangan dalam pengadaan perbekalan untuk seluruh unit kerja dalam organisasi diberikan pada satu unit kerja tertentu</a:t>
          </a:r>
          <a:endParaRPr lang="id-ID" sz="2000" dirty="0"/>
        </a:p>
      </dgm:t>
    </dgm:pt>
    <dgm:pt modelId="{C82A9F60-72BC-45EC-BEB4-16C734AC23D2}" type="parTrans" cxnId="{EBB3A1DE-58E1-4C85-B546-D64DA6F7551D}">
      <dgm:prSet/>
      <dgm:spPr/>
      <dgm:t>
        <a:bodyPr/>
        <a:lstStyle/>
        <a:p>
          <a:endParaRPr lang="id-ID"/>
        </a:p>
      </dgm:t>
    </dgm:pt>
    <dgm:pt modelId="{763CEA77-DE2A-48BF-A48B-D134BC05D977}" type="sibTrans" cxnId="{EBB3A1DE-58E1-4C85-B546-D64DA6F7551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id-ID" sz="2000"/>
        </a:p>
      </dgm:t>
    </dgm:pt>
    <dgm:pt modelId="{FC0C5B53-AAD7-4CEE-A3F5-16D36816585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b="1" dirty="0" smtClean="0"/>
            <a:t>Sistem Desentralisasi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2000" dirty="0" smtClean="0"/>
            <a:t>Kewenangan pengadaan diserahkan kepada masing-masing unit kerja</a:t>
          </a:r>
          <a:endParaRPr lang="id-ID" sz="2000" dirty="0"/>
        </a:p>
      </dgm:t>
    </dgm:pt>
    <dgm:pt modelId="{F170CC00-D338-43E9-9371-594AC3CEB88D}" type="parTrans" cxnId="{8094AF72-6828-4116-821A-DB19ECD61931}">
      <dgm:prSet/>
      <dgm:spPr/>
      <dgm:t>
        <a:bodyPr/>
        <a:lstStyle/>
        <a:p>
          <a:endParaRPr lang="id-ID"/>
        </a:p>
      </dgm:t>
    </dgm:pt>
    <dgm:pt modelId="{79245BB8-8372-4DE0-9638-0F7A4D6682E3}" type="sibTrans" cxnId="{8094AF72-6828-4116-821A-DB19ECD6193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id-ID" sz="2000"/>
        </a:p>
      </dgm:t>
    </dgm:pt>
    <dgm:pt modelId="{BF08D0AA-F5BD-48F0-A598-080B459FDEF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b="1" dirty="0" smtClean="0"/>
            <a:t>Sistem Campuran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2000" dirty="0" smtClean="0"/>
            <a:t>sistem yang mengombinasikan antara sistem sentralisasi dan desentralisasi</a:t>
          </a:r>
          <a:endParaRPr lang="id-ID" sz="2000" dirty="0"/>
        </a:p>
      </dgm:t>
    </dgm:pt>
    <dgm:pt modelId="{6623C6F6-0FAA-4CD8-8545-84501D3C12F2}" type="parTrans" cxnId="{06006656-C32A-47E7-A3EC-24905F7E4DF5}">
      <dgm:prSet/>
      <dgm:spPr/>
      <dgm:t>
        <a:bodyPr/>
        <a:lstStyle/>
        <a:p>
          <a:endParaRPr lang="id-ID"/>
        </a:p>
      </dgm:t>
    </dgm:pt>
    <dgm:pt modelId="{BB2A6ECC-435B-45F1-AF01-779147DC55EF}" type="sibTrans" cxnId="{06006656-C32A-47E7-A3EC-24905F7E4DF5}">
      <dgm:prSet/>
      <dgm:spPr/>
      <dgm:t>
        <a:bodyPr/>
        <a:lstStyle/>
        <a:p>
          <a:endParaRPr lang="id-ID"/>
        </a:p>
      </dgm:t>
    </dgm:pt>
    <dgm:pt modelId="{3BDDA5AD-20D9-4911-9BAC-8452BF7C9BD7}" type="pres">
      <dgm:prSet presAssocID="{E151DB09-2F06-453A-A1D4-8EE97AEBC2FE}" presName="Name0" presStyleCnt="0">
        <dgm:presLayoutVars>
          <dgm:dir/>
          <dgm:resizeHandles/>
        </dgm:presLayoutVars>
      </dgm:prSet>
      <dgm:spPr/>
    </dgm:pt>
    <dgm:pt modelId="{E9F29AC1-4828-4E83-A2CA-7E2B0F9A86FD}" type="pres">
      <dgm:prSet presAssocID="{C2FD2174-34CB-4782-BFD6-D6CFBD14B952}" presName="compNode" presStyleCnt="0"/>
      <dgm:spPr/>
    </dgm:pt>
    <dgm:pt modelId="{30083484-EF69-432B-83EE-43912E3841C2}" type="pres">
      <dgm:prSet presAssocID="{C2FD2174-34CB-4782-BFD6-D6CFBD14B952}" presName="dummyConnPt" presStyleCnt="0"/>
      <dgm:spPr/>
    </dgm:pt>
    <dgm:pt modelId="{6AA6CA4A-4FB8-4D00-88FA-184EDF246EE3}" type="pres">
      <dgm:prSet presAssocID="{C2FD2174-34CB-4782-BFD6-D6CFBD14B952}" presName="node" presStyleLbl="node1" presStyleIdx="0" presStyleCnt="3" custScaleX="321989" custScaleY="213150">
        <dgm:presLayoutVars>
          <dgm:bulletEnabled val="1"/>
        </dgm:presLayoutVars>
      </dgm:prSet>
      <dgm:spPr/>
    </dgm:pt>
    <dgm:pt modelId="{B92214EC-3146-463E-851E-DED6B089BAAF}" type="pres">
      <dgm:prSet presAssocID="{763CEA77-DE2A-48BF-A48B-D134BC05D977}" presName="sibTrans" presStyleLbl="bgSibTrans2D1" presStyleIdx="0" presStyleCnt="2"/>
      <dgm:spPr/>
    </dgm:pt>
    <dgm:pt modelId="{BDED82D0-F2BC-4B1D-A922-661AC61DA0AA}" type="pres">
      <dgm:prSet presAssocID="{FC0C5B53-AAD7-4CEE-A3F5-16D36816585C}" presName="compNode" presStyleCnt="0"/>
      <dgm:spPr/>
    </dgm:pt>
    <dgm:pt modelId="{339AE43E-33F4-4F9F-8DF3-AE06A85C272E}" type="pres">
      <dgm:prSet presAssocID="{FC0C5B53-AAD7-4CEE-A3F5-16D36816585C}" presName="dummyConnPt" presStyleCnt="0"/>
      <dgm:spPr/>
    </dgm:pt>
    <dgm:pt modelId="{E262D10D-EEA8-40B1-A062-2E5E3ED72435}" type="pres">
      <dgm:prSet presAssocID="{FC0C5B53-AAD7-4CEE-A3F5-16D36816585C}" presName="node" presStyleLbl="node1" presStyleIdx="1" presStyleCnt="3" custScaleX="320579" custScaleY="132135">
        <dgm:presLayoutVars>
          <dgm:bulletEnabled val="1"/>
        </dgm:presLayoutVars>
      </dgm:prSet>
      <dgm:spPr/>
    </dgm:pt>
    <dgm:pt modelId="{6D6FB222-94DC-48F2-9EE4-8B492B9D2CDC}" type="pres">
      <dgm:prSet presAssocID="{79245BB8-8372-4DE0-9638-0F7A4D6682E3}" presName="sibTrans" presStyleLbl="bgSibTrans2D1" presStyleIdx="1" presStyleCnt="2" custAng="900987" custLinFactY="287664" custLinFactNeighborX="-630" custLinFactNeighborY="300000"/>
      <dgm:spPr/>
    </dgm:pt>
    <dgm:pt modelId="{444176C9-771A-497C-AFB3-186CDA2A2B95}" type="pres">
      <dgm:prSet presAssocID="{BF08D0AA-F5BD-48F0-A598-080B459FDEF2}" presName="compNode" presStyleCnt="0"/>
      <dgm:spPr/>
    </dgm:pt>
    <dgm:pt modelId="{E682EA4C-374C-4146-85BA-61D0322D9DE2}" type="pres">
      <dgm:prSet presAssocID="{BF08D0AA-F5BD-48F0-A598-080B459FDEF2}" presName="dummyConnPt" presStyleCnt="0"/>
      <dgm:spPr/>
    </dgm:pt>
    <dgm:pt modelId="{BEB51C11-0D73-4830-9E2B-FE0889B43C87}" type="pres">
      <dgm:prSet presAssocID="{BF08D0AA-F5BD-48F0-A598-080B459FDEF2}" presName="node" presStyleLbl="node1" presStyleIdx="2" presStyleCnt="3" custScaleX="140779" custScaleY="370433">
        <dgm:presLayoutVars>
          <dgm:bulletEnabled val="1"/>
        </dgm:presLayoutVars>
      </dgm:prSet>
      <dgm:spPr/>
    </dgm:pt>
  </dgm:ptLst>
  <dgm:cxnLst>
    <dgm:cxn modelId="{2A386992-61CC-44A5-9717-0661D3296F0F}" type="presOf" srcId="{FC0C5B53-AAD7-4CEE-A3F5-16D36816585C}" destId="{E262D10D-EEA8-40B1-A062-2E5E3ED72435}" srcOrd="0" destOrd="0" presId="urn:microsoft.com/office/officeart/2005/8/layout/bProcess4"/>
    <dgm:cxn modelId="{D7DE07DB-5E85-4BBF-AD72-2546BC5345CF}" type="presOf" srcId="{BF08D0AA-F5BD-48F0-A598-080B459FDEF2}" destId="{BEB51C11-0D73-4830-9E2B-FE0889B43C87}" srcOrd="0" destOrd="0" presId="urn:microsoft.com/office/officeart/2005/8/layout/bProcess4"/>
    <dgm:cxn modelId="{819CEA43-662D-4CDF-8446-F6CBC4A05153}" type="presOf" srcId="{763CEA77-DE2A-48BF-A48B-D134BC05D977}" destId="{B92214EC-3146-463E-851E-DED6B089BAAF}" srcOrd="0" destOrd="0" presId="urn:microsoft.com/office/officeart/2005/8/layout/bProcess4"/>
    <dgm:cxn modelId="{06006656-C32A-47E7-A3EC-24905F7E4DF5}" srcId="{E151DB09-2F06-453A-A1D4-8EE97AEBC2FE}" destId="{BF08D0AA-F5BD-48F0-A598-080B459FDEF2}" srcOrd="2" destOrd="0" parTransId="{6623C6F6-0FAA-4CD8-8545-84501D3C12F2}" sibTransId="{BB2A6ECC-435B-45F1-AF01-779147DC55EF}"/>
    <dgm:cxn modelId="{76990E20-D686-4554-9A34-984904F0728B}" type="presOf" srcId="{E151DB09-2F06-453A-A1D4-8EE97AEBC2FE}" destId="{3BDDA5AD-20D9-4911-9BAC-8452BF7C9BD7}" srcOrd="0" destOrd="0" presId="urn:microsoft.com/office/officeart/2005/8/layout/bProcess4"/>
    <dgm:cxn modelId="{8094AF72-6828-4116-821A-DB19ECD61931}" srcId="{E151DB09-2F06-453A-A1D4-8EE97AEBC2FE}" destId="{FC0C5B53-AAD7-4CEE-A3F5-16D36816585C}" srcOrd="1" destOrd="0" parTransId="{F170CC00-D338-43E9-9371-594AC3CEB88D}" sibTransId="{79245BB8-8372-4DE0-9638-0F7A4D6682E3}"/>
    <dgm:cxn modelId="{93C8F73C-BCA8-4DC4-A834-AAEDE66BB785}" type="presOf" srcId="{79245BB8-8372-4DE0-9638-0F7A4D6682E3}" destId="{6D6FB222-94DC-48F2-9EE4-8B492B9D2CDC}" srcOrd="0" destOrd="0" presId="urn:microsoft.com/office/officeart/2005/8/layout/bProcess4"/>
    <dgm:cxn modelId="{EBB3A1DE-58E1-4C85-B546-D64DA6F7551D}" srcId="{E151DB09-2F06-453A-A1D4-8EE97AEBC2FE}" destId="{C2FD2174-34CB-4782-BFD6-D6CFBD14B952}" srcOrd="0" destOrd="0" parTransId="{C82A9F60-72BC-45EC-BEB4-16C734AC23D2}" sibTransId="{763CEA77-DE2A-48BF-A48B-D134BC05D977}"/>
    <dgm:cxn modelId="{07E2D5C7-E0AC-4361-B602-31EBE3B6C197}" type="presOf" srcId="{C2FD2174-34CB-4782-BFD6-D6CFBD14B952}" destId="{6AA6CA4A-4FB8-4D00-88FA-184EDF246EE3}" srcOrd="0" destOrd="0" presId="urn:microsoft.com/office/officeart/2005/8/layout/bProcess4"/>
    <dgm:cxn modelId="{F10505AA-9B22-40FE-AA5E-0D527B34E548}" type="presParOf" srcId="{3BDDA5AD-20D9-4911-9BAC-8452BF7C9BD7}" destId="{E9F29AC1-4828-4E83-A2CA-7E2B0F9A86FD}" srcOrd="0" destOrd="0" presId="urn:microsoft.com/office/officeart/2005/8/layout/bProcess4"/>
    <dgm:cxn modelId="{4EEF3698-9977-484E-9C18-18CF5FBC5909}" type="presParOf" srcId="{E9F29AC1-4828-4E83-A2CA-7E2B0F9A86FD}" destId="{30083484-EF69-432B-83EE-43912E3841C2}" srcOrd="0" destOrd="0" presId="urn:microsoft.com/office/officeart/2005/8/layout/bProcess4"/>
    <dgm:cxn modelId="{D4FFECEC-560B-4E47-AA15-7B53FCB9892E}" type="presParOf" srcId="{E9F29AC1-4828-4E83-A2CA-7E2B0F9A86FD}" destId="{6AA6CA4A-4FB8-4D00-88FA-184EDF246EE3}" srcOrd="1" destOrd="0" presId="urn:microsoft.com/office/officeart/2005/8/layout/bProcess4"/>
    <dgm:cxn modelId="{C83E5866-7ECE-4477-AEFB-63D85ED85FA8}" type="presParOf" srcId="{3BDDA5AD-20D9-4911-9BAC-8452BF7C9BD7}" destId="{B92214EC-3146-463E-851E-DED6B089BAAF}" srcOrd="1" destOrd="0" presId="urn:microsoft.com/office/officeart/2005/8/layout/bProcess4"/>
    <dgm:cxn modelId="{F1A31ED9-DCED-483C-A513-A8D722A1DD03}" type="presParOf" srcId="{3BDDA5AD-20D9-4911-9BAC-8452BF7C9BD7}" destId="{BDED82D0-F2BC-4B1D-A922-661AC61DA0AA}" srcOrd="2" destOrd="0" presId="urn:microsoft.com/office/officeart/2005/8/layout/bProcess4"/>
    <dgm:cxn modelId="{9503A703-56C8-49F8-BB5B-E0BAAA165E86}" type="presParOf" srcId="{BDED82D0-F2BC-4B1D-A922-661AC61DA0AA}" destId="{339AE43E-33F4-4F9F-8DF3-AE06A85C272E}" srcOrd="0" destOrd="0" presId="urn:microsoft.com/office/officeart/2005/8/layout/bProcess4"/>
    <dgm:cxn modelId="{864E0EEA-2C3E-4B6B-A04F-C32DF8AD2028}" type="presParOf" srcId="{BDED82D0-F2BC-4B1D-A922-661AC61DA0AA}" destId="{E262D10D-EEA8-40B1-A062-2E5E3ED72435}" srcOrd="1" destOrd="0" presId="urn:microsoft.com/office/officeart/2005/8/layout/bProcess4"/>
    <dgm:cxn modelId="{F47F5C1A-87C0-413D-A4E1-00AAB24D737D}" type="presParOf" srcId="{3BDDA5AD-20D9-4911-9BAC-8452BF7C9BD7}" destId="{6D6FB222-94DC-48F2-9EE4-8B492B9D2CDC}" srcOrd="3" destOrd="0" presId="urn:microsoft.com/office/officeart/2005/8/layout/bProcess4"/>
    <dgm:cxn modelId="{603EA6AB-2BED-414C-AF14-CBF8B93DA8E7}" type="presParOf" srcId="{3BDDA5AD-20D9-4911-9BAC-8452BF7C9BD7}" destId="{444176C9-771A-497C-AFB3-186CDA2A2B95}" srcOrd="4" destOrd="0" presId="urn:microsoft.com/office/officeart/2005/8/layout/bProcess4"/>
    <dgm:cxn modelId="{D50BEA69-595B-47C0-9D98-D6C39FF6E30A}" type="presParOf" srcId="{444176C9-771A-497C-AFB3-186CDA2A2B95}" destId="{E682EA4C-374C-4146-85BA-61D0322D9DE2}" srcOrd="0" destOrd="0" presId="urn:microsoft.com/office/officeart/2005/8/layout/bProcess4"/>
    <dgm:cxn modelId="{D1CABA77-2B83-47F9-AFDE-A39BB8471912}" type="presParOf" srcId="{444176C9-771A-497C-AFB3-186CDA2A2B95}" destId="{BEB51C11-0D73-4830-9E2B-FE0889B43C8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2204E-6484-4D65-BC26-048E45E6B19F}">
      <dsp:nvSpPr>
        <dsp:cNvPr id="0" name=""/>
        <dsp:cNvSpPr/>
      </dsp:nvSpPr>
      <dsp:spPr>
        <a:xfrm>
          <a:off x="3066" y="287737"/>
          <a:ext cx="1637944" cy="15063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Gunakan prosedur pengelolaan sarana dan prasarana</a:t>
          </a:r>
          <a:endParaRPr lang="id-ID" sz="1500" kern="1200" dirty="0"/>
        </a:p>
      </dsp:txBody>
      <dsp:txXfrm>
        <a:off x="47186" y="331857"/>
        <a:ext cx="1549704" cy="1418114"/>
      </dsp:txXfrm>
    </dsp:sp>
    <dsp:sp modelId="{F3D1C680-A4E0-48FA-B749-B33475658459}">
      <dsp:nvSpPr>
        <dsp:cNvPr id="0" name=""/>
        <dsp:cNvSpPr/>
      </dsp:nvSpPr>
      <dsp:spPr>
        <a:xfrm>
          <a:off x="1764639" y="798582"/>
          <a:ext cx="297831" cy="48466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/>
        </a:p>
      </dsp:txBody>
      <dsp:txXfrm>
        <a:off x="1764639" y="895515"/>
        <a:ext cx="208482" cy="290798"/>
      </dsp:txXfrm>
    </dsp:sp>
    <dsp:sp modelId="{122219DF-45FA-492C-ACE4-EE139E29BB59}">
      <dsp:nvSpPr>
        <dsp:cNvPr id="0" name=""/>
        <dsp:cNvSpPr/>
      </dsp:nvSpPr>
      <dsp:spPr>
        <a:xfrm>
          <a:off x="2202956" y="287737"/>
          <a:ext cx="1935691" cy="15063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Tentukan jenis, kuantitas, dan kualitas sarana dan prasarana yang dibutuhkan</a:t>
          </a:r>
          <a:endParaRPr lang="id-ID" sz="1500" kern="1200" dirty="0"/>
        </a:p>
      </dsp:txBody>
      <dsp:txXfrm>
        <a:off x="2247076" y="331857"/>
        <a:ext cx="1847451" cy="1418114"/>
      </dsp:txXfrm>
    </dsp:sp>
    <dsp:sp modelId="{67C98CD7-B307-4AFF-B901-7389C2C3D600}">
      <dsp:nvSpPr>
        <dsp:cNvPr id="0" name=""/>
        <dsp:cNvSpPr/>
      </dsp:nvSpPr>
      <dsp:spPr>
        <a:xfrm>
          <a:off x="4262276" y="798582"/>
          <a:ext cx="297831" cy="48466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/>
        </a:p>
      </dsp:txBody>
      <dsp:txXfrm>
        <a:off x="4262276" y="895515"/>
        <a:ext cx="208482" cy="290798"/>
      </dsp:txXfrm>
    </dsp:sp>
    <dsp:sp modelId="{B0420B90-47FD-46A6-A41A-6959AA64086B}">
      <dsp:nvSpPr>
        <dsp:cNvPr id="0" name=""/>
        <dsp:cNvSpPr/>
      </dsp:nvSpPr>
      <dsp:spPr>
        <a:xfrm>
          <a:off x="4700593" y="287733"/>
          <a:ext cx="1884315" cy="15063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Seuaikan antara kebutuhan sarana dan prasarana dengan biaya yang tersedia</a:t>
          </a:r>
          <a:endParaRPr lang="id-ID" sz="1500" kern="1200" dirty="0"/>
        </a:p>
      </dsp:txBody>
      <dsp:txXfrm>
        <a:off x="4744713" y="331853"/>
        <a:ext cx="1796075" cy="1418122"/>
      </dsp:txXfrm>
    </dsp:sp>
    <dsp:sp modelId="{4D9975AF-7A34-4F26-AD6D-86F9D8323DC3}">
      <dsp:nvSpPr>
        <dsp:cNvPr id="0" name=""/>
        <dsp:cNvSpPr/>
      </dsp:nvSpPr>
      <dsp:spPr>
        <a:xfrm>
          <a:off x="6708537" y="798582"/>
          <a:ext cx="297831" cy="48466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/>
        </a:p>
      </dsp:txBody>
      <dsp:txXfrm>
        <a:off x="6708537" y="895515"/>
        <a:ext cx="208482" cy="290798"/>
      </dsp:txXfrm>
    </dsp:sp>
    <dsp:sp modelId="{E4C45D1F-3D4E-403B-A082-5A5FEAA5BA28}">
      <dsp:nvSpPr>
        <dsp:cNvPr id="0" name=""/>
        <dsp:cNvSpPr/>
      </dsp:nvSpPr>
      <dsp:spPr>
        <a:xfrm>
          <a:off x="7146855" y="287737"/>
          <a:ext cx="1635303" cy="15063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Sediakan dan gunakan sarana dan prasarana dalam kegiatan operasional</a:t>
          </a:r>
          <a:endParaRPr lang="id-ID" sz="1500" kern="1200" dirty="0"/>
        </a:p>
      </dsp:txBody>
      <dsp:txXfrm>
        <a:off x="7190975" y="331857"/>
        <a:ext cx="1547063" cy="1418114"/>
      </dsp:txXfrm>
    </dsp:sp>
    <dsp:sp modelId="{11B13E41-D2A4-4698-957A-2C35365F2ADA}">
      <dsp:nvSpPr>
        <dsp:cNvPr id="0" name=""/>
        <dsp:cNvSpPr/>
      </dsp:nvSpPr>
      <dsp:spPr>
        <a:xfrm rot="5899338">
          <a:off x="7663961" y="1824305"/>
          <a:ext cx="301003" cy="48466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 rot="-5400000">
        <a:off x="7675599" y="1916611"/>
        <a:ext cx="290798" cy="210702"/>
      </dsp:txXfrm>
    </dsp:sp>
    <dsp:sp modelId="{89B89EEE-7D36-440F-9739-94934B047592}">
      <dsp:nvSpPr>
        <dsp:cNvPr id="0" name=""/>
        <dsp:cNvSpPr/>
      </dsp:nvSpPr>
      <dsp:spPr>
        <a:xfrm>
          <a:off x="6590571" y="2356041"/>
          <a:ext cx="2191587" cy="11725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Penyimpanan dan pemeliharaan sarana dan prasarana</a:t>
          </a:r>
          <a:endParaRPr lang="id-ID" sz="1500" kern="1200" dirty="0"/>
        </a:p>
      </dsp:txBody>
      <dsp:txXfrm>
        <a:off x="6624915" y="2390385"/>
        <a:ext cx="2122899" cy="1103887"/>
      </dsp:txXfrm>
    </dsp:sp>
    <dsp:sp modelId="{C99D2655-C577-47FC-BB41-40D27649AA8C}">
      <dsp:nvSpPr>
        <dsp:cNvPr id="0" name=""/>
        <dsp:cNvSpPr/>
      </dsp:nvSpPr>
      <dsp:spPr>
        <a:xfrm rot="10800000">
          <a:off x="6169112" y="2699996"/>
          <a:ext cx="297831" cy="48466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/>
        </a:p>
      </dsp:txBody>
      <dsp:txXfrm rot="10800000">
        <a:off x="6258461" y="2796929"/>
        <a:ext cx="208482" cy="290798"/>
      </dsp:txXfrm>
    </dsp:sp>
    <dsp:sp modelId="{DF4B720A-4797-4E9F-9660-3B3AE091A8AF}">
      <dsp:nvSpPr>
        <dsp:cNvPr id="0" name=""/>
        <dsp:cNvSpPr/>
      </dsp:nvSpPr>
      <dsp:spPr>
        <a:xfrm>
          <a:off x="4191709" y="2356041"/>
          <a:ext cx="1836915" cy="11725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Kumpulkan dan kelola data sarana dan prasarana</a:t>
          </a:r>
          <a:endParaRPr lang="id-ID" sz="1500" kern="1200" dirty="0"/>
        </a:p>
      </dsp:txBody>
      <dsp:txXfrm>
        <a:off x="4226053" y="2390385"/>
        <a:ext cx="1768227" cy="1103887"/>
      </dsp:txXfrm>
    </dsp:sp>
    <dsp:sp modelId="{FDC28484-5F8E-4DCB-877A-62D0E8F287D9}">
      <dsp:nvSpPr>
        <dsp:cNvPr id="0" name=""/>
        <dsp:cNvSpPr/>
      </dsp:nvSpPr>
      <dsp:spPr>
        <a:xfrm rot="10800000">
          <a:off x="3770250" y="2699996"/>
          <a:ext cx="297831" cy="48466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/>
        </a:p>
      </dsp:txBody>
      <dsp:txXfrm rot="10800000">
        <a:off x="3859599" y="2796929"/>
        <a:ext cx="208482" cy="290798"/>
      </dsp:txXfrm>
    </dsp:sp>
    <dsp:sp modelId="{F3F636E1-A6D5-40FA-9651-2B80E84B56F4}">
      <dsp:nvSpPr>
        <dsp:cNvPr id="0" name=""/>
        <dsp:cNvSpPr/>
      </dsp:nvSpPr>
      <dsp:spPr>
        <a:xfrm>
          <a:off x="866284" y="2356041"/>
          <a:ext cx="2763479" cy="11725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 smtClean="0"/>
            <a:t>Penghapusan sarana dan prasarana sesuai dengan prosedur yang berlaku</a:t>
          </a:r>
          <a:endParaRPr lang="id-ID" sz="1500" kern="1200" dirty="0"/>
        </a:p>
      </dsp:txBody>
      <dsp:txXfrm>
        <a:off x="900628" y="2390385"/>
        <a:ext cx="2694791" cy="1103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1A495-6220-44C3-A0CC-EE016C141087}">
      <dsp:nvSpPr>
        <dsp:cNvPr id="0" name=""/>
        <dsp:cNvSpPr/>
      </dsp:nvSpPr>
      <dsp:spPr>
        <a:xfrm>
          <a:off x="0" y="0"/>
          <a:ext cx="7406613" cy="1144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smtClean="0"/>
            <a:t>Menyusun daftar perlengkapan yang disesuaikan dengan kebutuhan dari rencana yang akan dilakukan</a:t>
          </a:r>
          <a:endParaRPr lang="id-ID" sz="2000" kern="1200"/>
        </a:p>
      </dsp:txBody>
      <dsp:txXfrm>
        <a:off x="33531" y="33531"/>
        <a:ext cx="6171244" cy="1077775"/>
      </dsp:txXfrm>
    </dsp:sp>
    <dsp:sp modelId="{F6936986-5657-4884-A459-E2E0B0D99A06}">
      <dsp:nvSpPr>
        <dsp:cNvPr id="0" name=""/>
        <dsp:cNvSpPr/>
      </dsp:nvSpPr>
      <dsp:spPr>
        <a:xfrm>
          <a:off x="653524" y="1335644"/>
          <a:ext cx="7406613" cy="1144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smtClean="0"/>
            <a:t>Menyusun perkiraan biaya yang diperlukan untuk pengadaan barang setiap bulan</a:t>
          </a:r>
          <a:endParaRPr lang="id-ID" sz="2000" kern="1200"/>
        </a:p>
      </dsp:txBody>
      <dsp:txXfrm>
        <a:off x="687055" y="1369175"/>
        <a:ext cx="5941882" cy="1077775"/>
      </dsp:txXfrm>
    </dsp:sp>
    <dsp:sp modelId="{F0D68A15-2045-4788-88A4-EB80F9A41FD1}">
      <dsp:nvSpPr>
        <dsp:cNvPr id="0" name=""/>
        <dsp:cNvSpPr/>
      </dsp:nvSpPr>
      <dsp:spPr>
        <a:xfrm>
          <a:off x="1307049" y="2671288"/>
          <a:ext cx="7406613" cy="11448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smtClean="0"/>
            <a:t>Menyusun rencana pengadaan barang tersebut menjadi rencana triwulan dan kemudian menjadi rencana tahunan</a:t>
          </a:r>
          <a:endParaRPr lang="id-ID" sz="2000" kern="1200"/>
        </a:p>
      </dsp:txBody>
      <dsp:txXfrm>
        <a:off x="1340580" y="2704819"/>
        <a:ext cx="5941882" cy="1077775"/>
      </dsp:txXfrm>
    </dsp:sp>
    <dsp:sp modelId="{CA090ECC-5E77-467F-B0FF-A12080E7FA1A}">
      <dsp:nvSpPr>
        <dsp:cNvPr id="0" name=""/>
        <dsp:cNvSpPr/>
      </dsp:nvSpPr>
      <dsp:spPr>
        <a:xfrm>
          <a:off x="6662468" y="868168"/>
          <a:ext cx="744144" cy="74414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/>
        </a:p>
      </dsp:txBody>
      <dsp:txXfrm>
        <a:off x="6829900" y="868168"/>
        <a:ext cx="409280" cy="559968"/>
      </dsp:txXfrm>
    </dsp:sp>
    <dsp:sp modelId="{623F239E-36C9-4911-AD04-4C84FA65C12D}">
      <dsp:nvSpPr>
        <dsp:cNvPr id="0" name=""/>
        <dsp:cNvSpPr/>
      </dsp:nvSpPr>
      <dsp:spPr>
        <a:xfrm>
          <a:off x="7315993" y="2196180"/>
          <a:ext cx="744144" cy="74414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/>
        </a:p>
      </dsp:txBody>
      <dsp:txXfrm>
        <a:off x="7483425" y="2196180"/>
        <a:ext cx="409280" cy="559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A6AF1-650F-47C8-9F33-F2CAF033172A}">
      <dsp:nvSpPr>
        <dsp:cNvPr id="0" name=""/>
        <dsp:cNvSpPr/>
      </dsp:nvSpPr>
      <dsp:spPr>
        <a:xfrm>
          <a:off x="5496901" y="978187"/>
          <a:ext cx="4773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7314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/>
        </a:p>
      </dsp:txBody>
      <dsp:txXfrm>
        <a:off x="5722861" y="1021365"/>
        <a:ext cx="25395" cy="5084"/>
      </dsp:txXfrm>
    </dsp:sp>
    <dsp:sp modelId="{2BB8BEB9-C98C-44C1-ACAF-522101901E53}">
      <dsp:nvSpPr>
        <dsp:cNvPr id="0" name=""/>
        <dsp:cNvSpPr/>
      </dsp:nvSpPr>
      <dsp:spPr>
        <a:xfrm>
          <a:off x="6691" y="249534"/>
          <a:ext cx="5492010" cy="15487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Menyusun dan menganalisis daftar  perlengkapan yang sudah disesuaikan dengan rencana kegiaan yang akan dilakukan serta memperhatikan perlengkapan yang masih ada dan dapat dipakai.</a:t>
          </a:r>
          <a:endParaRPr lang="id-ID" sz="1800" kern="1200" dirty="0"/>
        </a:p>
      </dsp:txBody>
      <dsp:txXfrm>
        <a:off x="6691" y="249534"/>
        <a:ext cx="5492010" cy="1548745"/>
      </dsp:txXfrm>
    </dsp:sp>
    <dsp:sp modelId="{0AC6866B-207F-4FB3-8B09-35DA5C8025BE}">
      <dsp:nvSpPr>
        <dsp:cNvPr id="0" name=""/>
        <dsp:cNvSpPr/>
      </dsp:nvSpPr>
      <dsp:spPr>
        <a:xfrm>
          <a:off x="1553720" y="1866552"/>
          <a:ext cx="5928485" cy="477314"/>
        </a:xfrm>
        <a:custGeom>
          <a:avLst/>
          <a:gdLst/>
          <a:ahLst/>
          <a:cxnLst/>
          <a:rect l="0" t="0" r="0" b="0"/>
          <a:pathLst>
            <a:path>
              <a:moveTo>
                <a:pt x="5928485" y="0"/>
              </a:moveTo>
              <a:lnTo>
                <a:pt x="5928485" y="255757"/>
              </a:lnTo>
              <a:lnTo>
                <a:pt x="0" y="255757"/>
              </a:lnTo>
              <a:lnTo>
                <a:pt x="0" y="477314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/>
        </a:p>
      </dsp:txBody>
      <dsp:txXfrm>
        <a:off x="4369208" y="2102667"/>
        <a:ext cx="297510" cy="5084"/>
      </dsp:txXfrm>
    </dsp:sp>
    <dsp:sp modelId="{84F574B0-7CAE-40F6-89C4-292D3F4167AB}">
      <dsp:nvSpPr>
        <dsp:cNvPr id="0" name=""/>
        <dsp:cNvSpPr/>
      </dsp:nvSpPr>
      <dsp:spPr>
        <a:xfrm>
          <a:off x="6006616" y="179462"/>
          <a:ext cx="2951180" cy="1688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Memperkirakan biaya yang akan dikeluarkan dengan memperhatikan standar yang sudah ditentukan</a:t>
          </a:r>
          <a:endParaRPr lang="id-ID" sz="1800" kern="1200" dirty="0"/>
        </a:p>
      </dsp:txBody>
      <dsp:txXfrm>
        <a:off x="6006616" y="179462"/>
        <a:ext cx="2951180" cy="1688890"/>
      </dsp:txXfrm>
    </dsp:sp>
    <dsp:sp modelId="{44F1259A-6092-4B58-A9A2-EDD26DF0C34A}">
      <dsp:nvSpPr>
        <dsp:cNvPr id="0" name=""/>
        <dsp:cNvSpPr/>
      </dsp:nvSpPr>
      <dsp:spPr>
        <a:xfrm>
          <a:off x="3098950" y="3068906"/>
          <a:ext cx="4773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7314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/>
        </a:p>
      </dsp:txBody>
      <dsp:txXfrm>
        <a:off x="3324909" y="3112084"/>
        <a:ext cx="25395" cy="5084"/>
      </dsp:txXfrm>
    </dsp:sp>
    <dsp:sp modelId="{DFB8EC63-AA4E-491D-9C81-BB047175504F}">
      <dsp:nvSpPr>
        <dsp:cNvPr id="0" name=""/>
        <dsp:cNvSpPr/>
      </dsp:nvSpPr>
      <dsp:spPr>
        <a:xfrm>
          <a:off x="6691" y="2376266"/>
          <a:ext cx="3094059" cy="1476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Menetapkan skala prioritas menurut dana yang tersedia dan urgensi kebutuhan</a:t>
          </a:r>
          <a:endParaRPr lang="id-ID" sz="1800" kern="1200" dirty="0"/>
        </a:p>
      </dsp:txBody>
      <dsp:txXfrm>
        <a:off x="6691" y="2376266"/>
        <a:ext cx="3094059" cy="1476718"/>
      </dsp:txXfrm>
    </dsp:sp>
    <dsp:sp modelId="{88640C14-910E-4914-8448-2B376737D5BB}">
      <dsp:nvSpPr>
        <dsp:cNvPr id="0" name=""/>
        <dsp:cNvSpPr/>
      </dsp:nvSpPr>
      <dsp:spPr>
        <a:xfrm>
          <a:off x="3608664" y="2376266"/>
          <a:ext cx="3652831" cy="1476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Menyusun rencana pengadaan barang tersebut menjadi triwulan dan kemudian menjadi rencana tahunan</a:t>
          </a:r>
          <a:endParaRPr lang="id-ID" sz="1800" kern="1200" dirty="0"/>
        </a:p>
      </dsp:txBody>
      <dsp:txXfrm>
        <a:off x="3608664" y="2376266"/>
        <a:ext cx="3652831" cy="1476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2A529-784F-41DA-8784-F40C52B2466B}">
      <dsp:nvSpPr>
        <dsp:cNvPr id="0" name=""/>
        <dsp:cNvSpPr/>
      </dsp:nvSpPr>
      <dsp:spPr>
        <a:xfrm>
          <a:off x="3124212" y="891426"/>
          <a:ext cx="380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257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3303411" y="935090"/>
        <a:ext cx="21859" cy="4112"/>
      </dsp:txXfrm>
    </dsp:sp>
    <dsp:sp modelId="{DA48AC8B-F0D7-48B2-AF94-1A437841C968}">
      <dsp:nvSpPr>
        <dsp:cNvPr id="0" name=""/>
        <dsp:cNvSpPr/>
      </dsp:nvSpPr>
      <dsp:spPr>
        <a:xfrm>
          <a:off x="6926" y="317012"/>
          <a:ext cx="3119086" cy="1240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Membuat rencana pengadaan tanah yang lokasi dan luasnya disesuaikan dengan kebutuhan</a:t>
          </a:r>
          <a:endParaRPr lang="id-ID" sz="1600" kern="1200" dirty="0"/>
        </a:p>
      </dsp:txBody>
      <dsp:txXfrm>
        <a:off x="6926" y="317012"/>
        <a:ext cx="3119086" cy="1240267"/>
      </dsp:txXfrm>
    </dsp:sp>
    <dsp:sp modelId="{9F6359A2-A734-4A36-9F7A-436BFE24BA5E}">
      <dsp:nvSpPr>
        <dsp:cNvPr id="0" name=""/>
        <dsp:cNvSpPr/>
      </dsp:nvSpPr>
      <dsp:spPr>
        <a:xfrm>
          <a:off x="5555559" y="891426"/>
          <a:ext cx="380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257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5734758" y="935090"/>
        <a:ext cx="21859" cy="4112"/>
      </dsp:txXfrm>
    </dsp:sp>
    <dsp:sp modelId="{F3AAE652-CE67-48EB-B26C-6268F4D182FF}">
      <dsp:nvSpPr>
        <dsp:cNvPr id="0" name=""/>
        <dsp:cNvSpPr/>
      </dsp:nvSpPr>
      <dsp:spPr>
        <a:xfrm>
          <a:off x="3536870" y="245083"/>
          <a:ext cx="2020489" cy="13841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Mengadakan survei untuk menentukan lokasi tanah yang baik</a:t>
          </a:r>
          <a:endParaRPr lang="id-ID" sz="1600" kern="1200" dirty="0"/>
        </a:p>
      </dsp:txBody>
      <dsp:txXfrm>
        <a:off x="3536870" y="245083"/>
        <a:ext cx="2020489" cy="1384124"/>
      </dsp:txXfrm>
    </dsp:sp>
    <dsp:sp modelId="{F72D8989-B6F6-4C18-9EDE-F482597AE664}">
      <dsp:nvSpPr>
        <dsp:cNvPr id="0" name=""/>
        <dsp:cNvSpPr/>
      </dsp:nvSpPr>
      <dsp:spPr>
        <a:xfrm>
          <a:off x="1920289" y="1689835"/>
          <a:ext cx="5542600" cy="380257"/>
        </a:xfrm>
        <a:custGeom>
          <a:avLst/>
          <a:gdLst/>
          <a:ahLst/>
          <a:cxnLst/>
          <a:rect l="0" t="0" r="0" b="0"/>
          <a:pathLst>
            <a:path>
              <a:moveTo>
                <a:pt x="5542600" y="0"/>
              </a:moveTo>
              <a:lnTo>
                <a:pt x="5542600" y="207228"/>
              </a:lnTo>
              <a:lnTo>
                <a:pt x="0" y="207228"/>
              </a:lnTo>
              <a:lnTo>
                <a:pt x="0" y="380257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3010686" y="1877908"/>
        <a:ext cx="3361806" cy="4112"/>
      </dsp:txXfrm>
    </dsp:sp>
    <dsp:sp modelId="{81258A1D-D554-49BB-8288-88A354B74266}">
      <dsp:nvSpPr>
        <dsp:cNvPr id="0" name=""/>
        <dsp:cNvSpPr/>
      </dsp:nvSpPr>
      <dsp:spPr>
        <a:xfrm>
          <a:off x="5968216" y="182656"/>
          <a:ext cx="2989344" cy="15089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Mengadakan survei yang berkaitan tentang sarana jalan, fasilitas listrik, telepon, dan alat transportasi</a:t>
          </a:r>
          <a:endParaRPr lang="id-ID" sz="1600" kern="1200" dirty="0"/>
        </a:p>
      </dsp:txBody>
      <dsp:txXfrm>
        <a:off x="5968216" y="182656"/>
        <a:ext cx="2989344" cy="1508979"/>
      </dsp:txXfrm>
    </dsp:sp>
    <dsp:sp modelId="{7706247B-D9EE-49FD-ABDB-0A2174199B19}">
      <dsp:nvSpPr>
        <dsp:cNvPr id="0" name=""/>
        <dsp:cNvSpPr/>
      </dsp:nvSpPr>
      <dsp:spPr>
        <a:xfrm>
          <a:off x="3831852" y="2642389"/>
          <a:ext cx="380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0257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4011051" y="2686053"/>
        <a:ext cx="21859" cy="4112"/>
      </dsp:txXfrm>
    </dsp:sp>
    <dsp:sp modelId="{240B6067-92A6-4539-8108-87EC5923DF63}">
      <dsp:nvSpPr>
        <dsp:cNvPr id="0" name=""/>
        <dsp:cNvSpPr/>
      </dsp:nvSpPr>
      <dsp:spPr>
        <a:xfrm>
          <a:off x="6926" y="2102493"/>
          <a:ext cx="3826725" cy="11712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Mengadakan survei harga tanah di lokasi yang  sudah ditentukan untuk bahan pengajuan rencana anggaran</a:t>
          </a:r>
          <a:endParaRPr lang="id-ID" sz="1600" kern="1200" dirty="0"/>
        </a:p>
      </dsp:txBody>
      <dsp:txXfrm>
        <a:off x="6926" y="2102493"/>
        <a:ext cx="3826725" cy="1171232"/>
      </dsp:txXfrm>
    </dsp:sp>
    <dsp:sp modelId="{DE34778E-2F0D-40DD-AF1A-FE24650DBE09}">
      <dsp:nvSpPr>
        <dsp:cNvPr id="0" name=""/>
        <dsp:cNvSpPr/>
      </dsp:nvSpPr>
      <dsp:spPr>
        <a:xfrm>
          <a:off x="4244509" y="2152208"/>
          <a:ext cx="2267075" cy="1071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Membuat rencana anggaran untuk satuan organisasi</a:t>
          </a:r>
          <a:endParaRPr lang="id-ID" sz="1600" kern="1200" dirty="0"/>
        </a:p>
      </dsp:txBody>
      <dsp:txXfrm>
        <a:off x="4244509" y="2152208"/>
        <a:ext cx="2267075" cy="10718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820FC-57F4-4A12-9B67-DC8A7E5C4B1D}">
      <dsp:nvSpPr>
        <dsp:cNvPr id="0" name=""/>
        <dsp:cNvSpPr/>
      </dsp:nvSpPr>
      <dsp:spPr>
        <a:xfrm>
          <a:off x="3442206" y="666496"/>
          <a:ext cx="5125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2516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/>
        </a:p>
      </dsp:txBody>
      <dsp:txXfrm>
        <a:off x="3684886" y="709498"/>
        <a:ext cx="27155" cy="5436"/>
      </dsp:txXfrm>
    </dsp:sp>
    <dsp:sp modelId="{47ECC493-A5E0-48EB-819E-9485BE2B92A0}">
      <dsp:nvSpPr>
        <dsp:cNvPr id="0" name=""/>
        <dsp:cNvSpPr/>
      </dsp:nvSpPr>
      <dsp:spPr>
        <a:xfrm>
          <a:off x="731424" y="3804"/>
          <a:ext cx="2712582" cy="1416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Mengadakan survei tentang kebutuhan bangunan</a:t>
          </a:r>
          <a:endParaRPr lang="id-ID" sz="1800" kern="1200" dirty="0"/>
        </a:p>
      </dsp:txBody>
      <dsp:txXfrm>
        <a:off x="731424" y="3804"/>
        <a:ext cx="2712582" cy="1416825"/>
      </dsp:txXfrm>
    </dsp:sp>
    <dsp:sp modelId="{4A4C5BC5-86CC-4C43-8C8C-1AF44B1EDD2D}">
      <dsp:nvSpPr>
        <dsp:cNvPr id="0" name=""/>
        <dsp:cNvSpPr/>
      </dsp:nvSpPr>
      <dsp:spPr>
        <a:xfrm>
          <a:off x="2791098" y="1418829"/>
          <a:ext cx="3318995" cy="512516"/>
        </a:xfrm>
        <a:custGeom>
          <a:avLst/>
          <a:gdLst/>
          <a:ahLst/>
          <a:cxnLst/>
          <a:rect l="0" t="0" r="0" b="0"/>
          <a:pathLst>
            <a:path>
              <a:moveTo>
                <a:pt x="3318995" y="0"/>
              </a:moveTo>
              <a:lnTo>
                <a:pt x="3318995" y="273358"/>
              </a:lnTo>
              <a:lnTo>
                <a:pt x="0" y="273358"/>
              </a:lnTo>
              <a:lnTo>
                <a:pt x="0" y="512516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/>
        </a:p>
      </dsp:txBody>
      <dsp:txXfrm>
        <a:off x="4366517" y="1672369"/>
        <a:ext cx="168156" cy="5436"/>
      </dsp:txXfrm>
    </dsp:sp>
    <dsp:sp modelId="{FEC9A32D-93C1-4291-88D4-C6CBCD07B3FC}">
      <dsp:nvSpPr>
        <dsp:cNvPr id="0" name=""/>
        <dsp:cNvSpPr/>
      </dsp:nvSpPr>
      <dsp:spPr>
        <a:xfrm>
          <a:off x="3987122" y="3804"/>
          <a:ext cx="4245941" cy="1416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Mengadakan perhitungan luas bangunan berdasarkan kebuthan dan disusun atas dasar data survei</a:t>
          </a:r>
          <a:endParaRPr lang="id-ID" sz="1800" kern="1200" dirty="0"/>
        </a:p>
      </dsp:txBody>
      <dsp:txXfrm>
        <a:off x="3987122" y="3804"/>
        <a:ext cx="4245941" cy="1416825"/>
      </dsp:txXfrm>
    </dsp:sp>
    <dsp:sp modelId="{E8772CAF-7617-42DA-9B7C-D938062D552A}">
      <dsp:nvSpPr>
        <dsp:cNvPr id="0" name=""/>
        <dsp:cNvSpPr/>
      </dsp:nvSpPr>
      <dsp:spPr>
        <a:xfrm>
          <a:off x="4848972" y="2626438"/>
          <a:ext cx="5125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2516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800" kern="1200"/>
        </a:p>
      </dsp:txBody>
      <dsp:txXfrm>
        <a:off x="5091652" y="2669439"/>
        <a:ext cx="27155" cy="5436"/>
      </dsp:txXfrm>
    </dsp:sp>
    <dsp:sp modelId="{4927A0F1-8002-4F03-AFB3-6E6B0763A18A}">
      <dsp:nvSpPr>
        <dsp:cNvPr id="0" name=""/>
        <dsp:cNvSpPr/>
      </dsp:nvSpPr>
      <dsp:spPr>
        <a:xfrm>
          <a:off x="731424" y="1963745"/>
          <a:ext cx="4119347" cy="1416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Menyusun rencana anggaran biaya sesuai harga standar yang berlaku di daerah yang bersangkutan</a:t>
          </a:r>
          <a:endParaRPr lang="id-ID" sz="1800" kern="1200" dirty="0"/>
        </a:p>
      </dsp:txBody>
      <dsp:txXfrm>
        <a:off x="731424" y="1963745"/>
        <a:ext cx="4119347" cy="1416825"/>
      </dsp:txXfrm>
    </dsp:sp>
    <dsp:sp modelId="{AAAFB328-2BE8-447F-9FE5-F4E8D9D9DFCA}">
      <dsp:nvSpPr>
        <dsp:cNvPr id="0" name=""/>
        <dsp:cNvSpPr/>
      </dsp:nvSpPr>
      <dsp:spPr>
        <a:xfrm>
          <a:off x="5393888" y="1963745"/>
          <a:ext cx="2683986" cy="14168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Menyusun tahapan rencana anggaran biaya</a:t>
          </a:r>
          <a:endParaRPr lang="id-ID" sz="1800" kern="1200" dirty="0"/>
        </a:p>
      </dsp:txBody>
      <dsp:txXfrm>
        <a:off x="5393888" y="1963745"/>
        <a:ext cx="2683986" cy="14168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214EC-3146-463E-851E-DED6B089BAAF}">
      <dsp:nvSpPr>
        <dsp:cNvPr id="0" name=""/>
        <dsp:cNvSpPr/>
      </dsp:nvSpPr>
      <dsp:spPr>
        <a:xfrm rot="5400000">
          <a:off x="1445445" y="1812593"/>
          <a:ext cx="2062617" cy="15745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A6CA4A-4FB8-4D00-88FA-184EDF246EE3}">
      <dsp:nvSpPr>
        <dsp:cNvPr id="0" name=""/>
        <dsp:cNvSpPr/>
      </dsp:nvSpPr>
      <dsp:spPr>
        <a:xfrm>
          <a:off x="181523" y="1554"/>
          <a:ext cx="5633189" cy="22374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2000" b="1" kern="1200" dirty="0" smtClean="0"/>
            <a:t>Sistem Sentralisasi (Sistem Terpusat)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2000" kern="1200" dirty="0" smtClean="0"/>
            <a:t>Cara pengadaan perbekalan dimana kewenangan dalam pengadaan perbekalan untuk seluruh unit kerja dalam organisasi diberikan pada satu unit kerja tertentu</a:t>
          </a:r>
          <a:endParaRPr lang="id-ID" sz="2000" kern="1200" dirty="0"/>
        </a:p>
      </dsp:txBody>
      <dsp:txXfrm>
        <a:off x="247055" y="67086"/>
        <a:ext cx="5502125" cy="2106368"/>
      </dsp:txXfrm>
    </dsp:sp>
    <dsp:sp modelId="{6D6FB222-94DC-48F2-9EE4-8B492B9D2CDC}">
      <dsp:nvSpPr>
        <dsp:cNvPr id="0" name=""/>
        <dsp:cNvSpPr/>
      </dsp:nvSpPr>
      <dsp:spPr>
        <a:xfrm>
          <a:off x="2376258" y="3154913"/>
          <a:ext cx="4777359" cy="15745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62D10D-EEA8-40B1-A062-2E5E3ED72435}">
      <dsp:nvSpPr>
        <dsp:cNvPr id="0" name=""/>
        <dsp:cNvSpPr/>
      </dsp:nvSpPr>
      <dsp:spPr>
        <a:xfrm>
          <a:off x="193857" y="2501411"/>
          <a:ext cx="5608521" cy="13870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2000" b="1" kern="1200" dirty="0" smtClean="0"/>
            <a:t>Sistem Desentralisasi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2000" kern="1200" dirty="0" smtClean="0"/>
            <a:t>Kewenangan pengadaan diserahkan kepada masing-masing unit kerja</a:t>
          </a:r>
          <a:endParaRPr lang="id-ID" sz="2000" kern="1200" dirty="0"/>
        </a:p>
      </dsp:txBody>
      <dsp:txXfrm>
        <a:off x="234481" y="2542035"/>
        <a:ext cx="5527273" cy="1305771"/>
      </dsp:txXfrm>
    </dsp:sp>
    <dsp:sp modelId="{BEB51C11-0D73-4830-9E2B-FE0889B43C87}">
      <dsp:nvSpPr>
        <dsp:cNvPr id="0" name=""/>
        <dsp:cNvSpPr/>
      </dsp:nvSpPr>
      <dsp:spPr>
        <a:xfrm>
          <a:off x="6392047" y="1"/>
          <a:ext cx="2462924" cy="38884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2000" b="1" kern="1200" dirty="0" smtClean="0"/>
            <a:t>Sistem Campuran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2000" kern="1200" dirty="0" smtClean="0"/>
            <a:t>sistem yang mengombinasikan antara sistem sentralisasi dan desentralisasi</a:t>
          </a:r>
          <a:endParaRPr lang="id-ID" sz="2000" kern="1200" dirty="0"/>
        </a:p>
      </dsp:txBody>
      <dsp:txXfrm>
        <a:off x="6464184" y="72138"/>
        <a:ext cx="2318650" cy="3744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8420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OTOMATISASI DAN TATA KELOLA SARANA DAN PRASARANA | OTOMATISASI DAN TATA KELOLA PERKANTORAN | SMK NEGERI 1 CIAMIS</a:t>
            </a:r>
            <a:endParaRPr lang="ko-KR" altLang="en-US" sz="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35696" y="2355726"/>
            <a:ext cx="5544616" cy="2488342"/>
          </a:xfrm>
          <a:prstGeom prst="ellipse">
            <a:avLst/>
          </a:prstGeom>
          <a:solidFill>
            <a:schemeClr val="accent6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997585" y="4343448"/>
            <a:ext cx="52180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kumimoji="0" lang="id-ID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NING NURGANAH, S. Pd.</a:t>
            </a:r>
            <a:endParaRPr kumimoji="0" lang="en-US" altLang="ko-K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962966" y="3144975"/>
            <a:ext cx="52180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i-FI" altLang="ko-KR" sz="28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MENERAPKAN PANGADAAN SARANA DAN PRASARANA</a:t>
            </a:r>
            <a:endParaRPr lang="en-US" altLang="ko-KR" sz="28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Perencanaan Barang Tidak Bergerak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30982"/>
            <a:ext cx="8496944" cy="460648"/>
          </a:xfrm>
        </p:spPr>
        <p:txBody>
          <a:bodyPr/>
          <a:lstStyle/>
          <a:p>
            <a:r>
              <a:rPr lang="id-ID" sz="2400" b="1" dirty="0" smtClean="0"/>
              <a:t>1. TANAH</a:t>
            </a:r>
            <a:endParaRPr lang="id-ID" sz="2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999835596"/>
              </p:ext>
            </p:extLst>
          </p:nvPr>
        </p:nvGraphicFramePr>
        <p:xfrm>
          <a:off x="107504" y="1563638"/>
          <a:ext cx="8964488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3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Perencanaan Barang Tidak Bergerak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30982"/>
            <a:ext cx="8496944" cy="460648"/>
          </a:xfrm>
        </p:spPr>
        <p:txBody>
          <a:bodyPr/>
          <a:lstStyle/>
          <a:p>
            <a:r>
              <a:rPr lang="id-ID" sz="2400" b="1" dirty="0"/>
              <a:t>2</a:t>
            </a:r>
            <a:r>
              <a:rPr lang="id-ID" sz="2400" b="1" dirty="0" smtClean="0"/>
              <a:t>. BANGUNAN</a:t>
            </a:r>
            <a:endParaRPr lang="id-ID" sz="2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190697877"/>
              </p:ext>
            </p:extLst>
          </p:nvPr>
        </p:nvGraphicFramePr>
        <p:xfrm>
          <a:off x="107504" y="1635646"/>
          <a:ext cx="8964488" cy="338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47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11660" y="2355726"/>
            <a:ext cx="6120680" cy="2488342"/>
          </a:xfrm>
          <a:prstGeom prst="ellipse">
            <a:avLst/>
          </a:prstGeom>
          <a:solidFill>
            <a:schemeClr val="accent6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altLang="ko-KR" sz="2900" b="1" dirty="0" smtClean="0">
                <a:latin typeface="Arial" pitchFamily="34" charset="0"/>
                <a:cs typeface="Arial" pitchFamily="34" charset="0"/>
              </a:rPr>
              <a:t>B.</a:t>
            </a:r>
            <a:r>
              <a:rPr lang="id-ID" altLang="ko-KR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altLang="ko-KR" sz="2900" b="1" dirty="0" smtClean="0">
                <a:latin typeface="Arial" pitchFamily="34" charset="0"/>
                <a:cs typeface="Arial" pitchFamily="34" charset="0"/>
              </a:rPr>
              <a:t>TUJUAN </a:t>
            </a:r>
            <a:r>
              <a:rPr lang="fi-FI" altLang="ko-KR" sz="2900" b="1" dirty="0">
                <a:latin typeface="Arial" pitchFamily="34" charset="0"/>
                <a:cs typeface="Arial" pitchFamily="34" charset="0"/>
              </a:rPr>
              <a:t>PENGADAAN SARANA DAN PRASARANA</a:t>
            </a:r>
            <a:endParaRPr lang="ko-KR" altLang="en-US" sz="2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Tujuan Pengadaan Sarana </a:t>
            </a:r>
            <a:r>
              <a:rPr lang="id-ID" dirty="0" smtClean="0"/>
              <a:t>d</a:t>
            </a:r>
            <a:r>
              <a:rPr lang="fi-FI" dirty="0" smtClean="0"/>
              <a:t>an Prasarana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31590"/>
            <a:ext cx="8640960" cy="3456384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d-ID" sz="2500" dirty="0" smtClean="0"/>
              <a:t>Tujuan/orientasi </a:t>
            </a:r>
            <a:r>
              <a:rPr lang="id-ID" sz="2500" dirty="0"/>
              <a:t>pembelian </a:t>
            </a:r>
            <a:r>
              <a:rPr lang="id-ID" sz="2500" dirty="0" smtClean="0"/>
              <a:t>menurut </a:t>
            </a:r>
            <a:r>
              <a:rPr lang="id-ID" sz="2500" dirty="0"/>
              <a:t>Tim Dosen ASMI </a:t>
            </a:r>
            <a:r>
              <a:rPr lang="id-ID" sz="2500" dirty="0" smtClean="0"/>
              <a:t>    Santa </a:t>
            </a:r>
            <a:r>
              <a:rPr lang="id-ID" sz="2500" dirty="0"/>
              <a:t>Maria, 2007: 20), </a:t>
            </a:r>
            <a:r>
              <a:rPr lang="id-ID" sz="2500" dirty="0" smtClean="0"/>
              <a:t>adalah </a:t>
            </a:r>
            <a:r>
              <a:rPr lang="id-ID" sz="2500" dirty="0"/>
              <a:t>untuk mendapatkan </a:t>
            </a:r>
            <a:r>
              <a:rPr lang="id-ID" sz="2500" dirty="0" smtClean="0"/>
              <a:t>        perbekalan/material </a:t>
            </a:r>
            <a:r>
              <a:rPr lang="id-ID" sz="2500" dirty="0"/>
              <a:t>yang tepat, baik </a:t>
            </a:r>
            <a:r>
              <a:rPr lang="id-ID" sz="2500" b="1" dirty="0"/>
              <a:t>tepat </a:t>
            </a:r>
            <a:r>
              <a:rPr lang="id-ID" sz="2500" b="1" dirty="0" smtClean="0"/>
              <a:t>mutu</a:t>
            </a:r>
            <a:r>
              <a:rPr lang="id-ID" sz="2500" dirty="0" smtClean="0"/>
              <a:t>,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d-ID" sz="2500" b="1" dirty="0" smtClean="0"/>
              <a:t>tepat jumlah</a:t>
            </a:r>
            <a:r>
              <a:rPr lang="id-ID" sz="2500" b="1" dirty="0"/>
              <a:t>, tepat waktu, tepat sumber, tepat harga, </a:t>
            </a:r>
            <a:endParaRPr lang="id-ID" sz="2500" b="1" dirty="0" smtClean="0"/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d-ID" sz="2500" b="1" dirty="0" smtClean="0"/>
              <a:t>tepat </a:t>
            </a:r>
            <a:r>
              <a:rPr lang="id-ID" sz="2500" b="1" dirty="0"/>
              <a:t>lokasi, dan tepat </a:t>
            </a:r>
            <a:r>
              <a:rPr lang="id-ID" sz="2500" b="1" dirty="0" smtClean="0"/>
              <a:t>peraturan.</a:t>
            </a:r>
            <a:endParaRPr lang="id-ID" sz="2500" b="1" dirty="0"/>
          </a:p>
        </p:txBody>
      </p:sp>
    </p:spTree>
    <p:extLst>
      <p:ext uri="{BB962C8B-B14F-4D97-AF65-F5344CB8AC3E}">
        <p14:creationId xmlns:p14="http://schemas.microsoft.com/office/powerpoint/2010/main" val="27741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Tujuan Pengadaan Sarana </a:t>
            </a:r>
            <a:r>
              <a:rPr lang="id-ID" dirty="0" smtClean="0"/>
              <a:t>d</a:t>
            </a:r>
            <a:r>
              <a:rPr lang="fi-FI" dirty="0" smtClean="0"/>
              <a:t>an Prasarana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31590"/>
            <a:ext cx="8784976" cy="3816424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id-ID" sz="2500" b="1" dirty="0" smtClean="0"/>
              <a:t>Tepat Mutu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endParaRPr lang="id-ID" sz="1000" b="1" dirty="0" smtClean="0"/>
          </a:p>
          <a:p>
            <a:pPr marL="457200" algn="just">
              <a:lnSpc>
                <a:spcPct val="150000"/>
              </a:lnSpc>
              <a:spcBef>
                <a:spcPts val="0"/>
              </a:spcBef>
            </a:pPr>
            <a:r>
              <a:rPr lang="id-ID" sz="2500" dirty="0"/>
              <a:t>Mutu </a:t>
            </a:r>
            <a:r>
              <a:rPr lang="id-ID" sz="2500" i="1" dirty="0"/>
              <a:t>(quality) </a:t>
            </a:r>
            <a:r>
              <a:rPr lang="id-ID" sz="2500" dirty="0"/>
              <a:t>yang tepat dalam arti ada kecocokan  </a:t>
            </a:r>
            <a:r>
              <a:rPr lang="id-ID" sz="2500" dirty="0" smtClean="0"/>
              <a:t>  guna </a:t>
            </a:r>
            <a:r>
              <a:rPr lang="id-ID" sz="2500" i="1" dirty="0"/>
              <a:t>(suitability). </a:t>
            </a:r>
            <a:endParaRPr lang="id-ID" sz="2500" i="1" dirty="0" smtClean="0"/>
          </a:p>
          <a:p>
            <a:pPr marL="457200" algn="just">
              <a:lnSpc>
                <a:spcPct val="150000"/>
              </a:lnSpc>
              <a:spcBef>
                <a:spcPts val="0"/>
              </a:spcBef>
            </a:pPr>
            <a:r>
              <a:rPr lang="id-ID" sz="2500" dirty="0" smtClean="0"/>
              <a:t>Mutu </a:t>
            </a:r>
            <a:r>
              <a:rPr lang="id-ID" sz="2500" dirty="0"/>
              <a:t>yang terbaik dari suatu barang ialah bila barang </a:t>
            </a:r>
            <a:r>
              <a:rPr lang="id-ID" sz="2500" dirty="0" smtClean="0"/>
              <a:t> yang </a:t>
            </a:r>
            <a:r>
              <a:rPr lang="id-ID" sz="2500" dirty="0"/>
              <a:t>dibeli dengan biaya terendah dapat memenuhi </a:t>
            </a:r>
            <a:r>
              <a:rPr lang="id-ID" sz="2500" dirty="0" smtClean="0"/>
              <a:t>   kebutuhan </a:t>
            </a:r>
            <a:r>
              <a:rPr lang="id-ID" sz="2500" dirty="0"/>
              <a:t>sebagaimana maksud barang </a:t>
            </a:r>
            <a:r>
              <a:rPr lang="id-ID" sz="2500" dirty="0" smtClean="0"/>
              <a:t>tersebut dibeli</a:t>
            </a:r>
            <a:r>
              <a:rPr lang="id-ID" sz="2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69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Tujuan Pengadaan Sarana </a:t>
            </a:r>
            <a:r>
              <a:rPr lang="id-ID" dirty="0" smtClean="0"/>
              <a:t>d</a:t>
            </a:r>
            <a:r>
              <a:rPr lang="fi-FI" dirty="0" smtClean="0"/>
              <a:t>an Prasarana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31590"/>
            <a:ext cx="8784976" cy="3816424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id-ID" sz="2500" b="1" dirty="0" smtClean="0"/>
              <a:t>Tepat </a:t>
            </a:r>
            <a:r>
              <a:rPr lang="id-ID" sz="2500" b="1" dirty="0"/>
              <a:t>jumlah</a:t>
            </a:r>
          </a:p>
          <a:p>
            <a:pPr marL="457200" algn="just">
              <a:lnSpc>
                <a:spcPct val="150000"/>
              </a:lnSpc>
              <a:spcBef>
                <a:spcPts val="0"/>
              </a:spcBef>
            </a:pPr>
            <a:r>
              <a:rPr lang="id-ID" sz="2500" dirty="0" smtClean="0"/>
              <a:t>Artinya pembelian </a:t>
            </a:r>
            <a:r>
              <a:rPr lang="id-ID" sz="2500" dirty="0"/>
              <a:t>barang hendaknya dalam jumlah </a:t>
            </a:r>
            <a:r>
              <a:rPr lang="id-ID" sz="2500" dirty="0" smtClean="0"/>
              <a:t>    yang </a:t>
            </a:r>
            <a:r>
              <a:rPr lang="id-ID" sz="2500" dirty="0"/>
              <a:t>cukup untuk memenuhi kebutuhan (tidak kurang dan tidak berlebihan</a:t>
            </a:r>
            <a:r>
              <a:rPr lang="id-ID" sz="2500" dirty="0" smtClean="0"/>
              <a:t>).</a:t>
            </a:r>
          </a:p>
          <a:p>
            <a:pPr marL="457200" algn="just">
              <a:lnSpc>
                <a:spcPct val="150000"/>
              </a:lnSpc>
              <a:spcBef>
                <a:spcPts val="0"/>
              </a:spcBef>
            </a:pPr>
            <a:endParaRPr lang="id-ID" sz="1200" dirty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id-ID" sz="2500" b="1" dirty="0" smtClean="0"/>
              <a:t>Tepat </a:t>
            </a:r>
            <a:r>
              <a:rPr lang="id-ID" sz="2500" b="1" dirty="0"/>
              <a:t>waktu</a:t>
            </a:r>
          </a:p>
          <a:p>
            <a:pPr marL="457200" algn="just">
              <a:lnSpc>
                <a:spcPct val="150000"/>
              </a:lnSpc>
              <a:spcBef>
                <a:spcPts val="0"/>
              </a:spcBef>
            </a:pPr>
            <a:r>
              <a:rPr lang="id-ID" sz="2500" dirty="0" smtClean="0"/>
              <a:t>Artinya barang </a:t>
            </a:r>
            <a:r>
              <a:rPr lang="id-ID" sz="2500" dirty="0"/>
              <a:t>sudah tersedia pada saat dibutuhkan.</a:t>
            </a:r>
          </a:p>
        </p:txBody>
      </p:sp>
    </p:spTree>
    <p:extLst>
      <p:ext uri="{BB962C8B-B14F-4D97-AF65-F5344CB8AC3E}">
        <p14:creationId xmlns:p14="http://schemas.microsoft.com/office/powerpoint/2010/main" val="2835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Tujuan Pengadaan Sarana </a:t>
            </a:r>
            <a:r>
              <a:rPr lang="id-ID" dirty="0" smtClean="0"/>
              <a:t>d</a:t>
            </a:r>
            <a:r>
              <a:rPr lang="fi-FI" dirty="0" smtClean="0"/>
              <a:t>an Prasarana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31590"/>
            <a:ext cx="8784976" cy="3816424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id-ID" sz="2500" b="1" dirty="0" smtClean="0"/>
              <a:t>Tepat </a:t>
            </a:r>
            <a:r>
              <a:rPr lang="id-ID" sz="2500" b="1" dirty="0"/>
              <a:t>sumber</a:t>
            </a:r>
          </a:p>
          <a:p>
            <a:pPr marL="457200" algn="just">
              <a:lnSpc>
                <a:spcPct val="150000"/>
              </a:lnSpc>
              <a:spcBef>
                <a:spcPts val="0"/>
              </a:spcBef>
            </a:pPr>
            <a:r>
              <a:rPr lang="id-ID" sz="2500" dirty="0" smtClean="0"/>
              <a:t>Artinya barang/material </a:t>
            </a:r>
            <a:r>
              <a:rPr lang="id-ID" sz="2500" dirty="0"/>
              <a:t>diperoleh dari sumber yang </a:t>
            </a:r>
            <a:r>
              <a:rPr lang="id-ID" sz="2500" dirty="0" smtClean="0"/>
              <a:t>  memenuhi </a:t>
            </a:r>
            <a:r>
              <a:rPr lang="id-ID" sz="2500" dirty="0"/>
              <a:t>persyaratan, antara lain sumber legal, punya kemampuan keuangan yang dapat diandalkan, punya </a:t>
            </a:r>
            <a:r>
              <a:rPr lang="id-ID" sz="2500" dirty="0" smtClean="0"/>
              <a:t>  keahlian </a:t>
            </a:r>
            <a:r>
              <a:rPr lang="id-ID" sz="2500" dirty="0"/>
              <a:t>dalam bidangnya, </a:t>
            </a:r>
            <a:r>
              <a:rPr lang="id-ID" sz="2500" dirty="0" smtClean="0"/>
              <a:t>terpercaya.</a:t>
            </a:r>
            <a:endParaRPr lang="id-ID" sz="2500" dirty="0"/>
          </a:p>
        </p:txBody>
      </p:sp>
    </p:spTree>
    <p:extLst>
      <p:ext uri="{BB962C8B-B14F-4D97-AF65-F5344CB8AC3E}">
        <p14:creationId xmlns:p14="http://schemas.microsoft.com/office/powerpoint/2010/main" val="33997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Tujuan Pengadaan Sarana </a:t>
            </a:r>
            <a:r>
              <a:rPr lang="id-ID" dirty="0" smtClean="0"/>
              <a:t>d</a:t>
            </a:r>
            <a:r>
              <a:rPr lang="fi-FI" dirty="0" smtClean="0"/>
              <a:t>an Prasarana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131590"/>
            <a:ext cx="8964488" cy="3816424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id-ID" b="1" dirty="0" smtClean="0"/>
              <a:t>Tepat </a:t>
            </a:r>
            <a:r>
              <a:rPr lang="id-ID" b="1" dirty="0"/>
              <a:t>harga</a:t>
            </a:r>
          </a:p>
          <a:p>
            <a:pPr marL="457200" algn="just">
              <a:lnSpc>
                <a:spcPct val="150000"/>
              </a:lnSpc>
              <a:spcBef>
                <a:spcPts val="0"/>
              </a:spcBef>
            </a:pPr>
            <a:r>
              <a:rPr lang="id-ID" dirty="0" smtClean="0"/>
              <a:t>Artinya harga </a:t>
            </a:r>
            <a:r>
              <a:rPr lang="id-ID" dirty="0"/>
              <a:t>dalam pembelian adalah harga yang wajar sesuai dengan situasi dan </a:t>
            </a:r>
            <a:r>
              <a:rPr lang="id-ID" dirty="0" smtClean="0"/>
              <a:t>kondisi pasar </a:t>
            </a:r>
            <a:r>
              <a:rPr lang="id-ID" dirty="0"/>
              <a:t>pada waktu </a:t>
            </a:r>
            <a:r>
              <a:rPr lang="id-ID" dirty="0" smtClean="0"/>
              <a:t>itu.</a:t>
            </a:r>
            <a:endParaRPr lang="id-ID" dirty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id-ID" b="1" dirty="0" smtClean="0"/>
              <a:t>Tepat </a:t>
            </a:r>
            <a:r>
              <a:rPr lang="id-ID" b="1" dirty="0"/>
              <a:t>tempat/lokasi</a:t>
            </a:r>
          </a:p>
          <a:p>
            <a:pPr marL="457200" algn="just">
              <a:lnSpc>
                <a:spcPct val="150000"/>
              </a:lnSpc>
              <a:spcBef>
                <a:spcPts val="0"/>
              </a:spcBef>
            </a:pPr>
            <a:r>
              <a:rPr lang="id-ID" dirty="0" smtClean="0"/>
              <a:t>Artinya barang </a:t>
            </a:r>
            <a:r>
              <a:rPr lang="id-ID" dirty="0"/>
              <a:t>dikirim ke tempat yang sesuai dengan permintaan user atau pemesan.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7"/>
            </a:pPr>
            <a:r>
              <a:rPr lang="id-ID" b="1" dirty="0" smtClean="0"/>
              <a:t>Tepat </a:t>
            </a:r>
            <a:r>
              <a:rPr lang="id-ID" b="1" dirty="0"/>
              <a:t>peraturan</a:t>
            </a:r>
          </a:p>
          <a:p>
            <a:pPr marL="457200" algn="just">
              <a:lnSpc>
                <a:spcPct val="150000"/>
              </a:lnSpc>
              <a:spcBef>
                <a:spcPts val="0"/>
              </a:spcBef>
            </a:pPr>
            <a:r>
              <a:rPr lang="id-ID" dirty="0" smtClean="0"/>
              <a:t>Artinya pembelian </a:t>
            </a:r>
            <a:r>
              <a:rPr lang="id-ID" dirty="0"/>
              <a:t>dilaksanakan dengan mengikuti peraturan yang </a:t>
            </a:r>
            <a:r>
              <a:rPr lang="id-ID" dirty="0" smtClean="0"/>
              <a:t>     diberlakukan</a:t>
            </a:r>
            <a:r>
              <a:rPr lang="id-ID" dirty="0"/>
              <a:t>, baik oleh pemerintah maupun </a:t>
            </a:r>
            <a:r>
              <a:rPr lang="id-ID" dirty="0" smtClean="0"/>
              <a:t>perusahaan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211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11660" y="2355726"/>
            <a:ext cx="6120680" cy="2488342"/>
          </a:xfrm>
          <a:prstGeom prst="ellipse">
            <a:avLst/>
          </a:prstGeom>
          <a:solidFill>
            <a:schemeClr val="accent6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ko-KR" sz="28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id-ID" altLang="ko-KR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altLang="ko-KR" sz="2800" b="1" dirty="0" smtClean="0">
                <a:latin typeface="Arial" pitchFamily="34" charset="0"/>
                <a:cs typeface="Arial" pitchFamily="34" charset="0"/>
              </a:rPr>
              <a:t>ASAS-ASAS/PRINSIP </a:t>
            </a:r>
            <a:r>
              <a:rPr lang="es-ES" altLang="ko-KR" sz="2800" b="1" dirty="0">
                <a:latin typeface="Arial" pitchFamily="34" charset="0"/>
                <a:cs typeface="Arial" pitchFamily="34" charset="0"/>
              </a:rPr>
              <a:t>PENGADAAN SARANA DAN PRASARANA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7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>
                <a:solidFill>
                  <a:prstClr val="white"/>
                </a:solidFill>
              </a:rPr>
              <a:t>Asas-asas/</a:t>
            </a:r>
            <a:r>
              <a:rPr lang="es-ES" sz="2800" dirty="0" err="1">
                <a:solidFill>
                  <a:prstClr val="white"/>
                </a:solidFill>
              </a:rPr>
              <a:t>Prinsip</a:t>
            </a:r>
            <a:r>
              <a:rPr lang="es-ES" sz="2800" dirty="0">
                <a:solidFill>
                  <a:prstClr val="white"/>
                </a:solidFill>
              </a:rPr>
              <a:t> </a:t>
            </a:r>
            <a:r>
              <a:rPr lang="es-ES" sz="2800" dirty="0" err="1">
                <a:solidFill>
                  <a:prstClr val="white"/>
                </a:solidFill>
              </a:rPr>
              <a:t>Pengadaan</a:t>
            </a:r>
            <a:r>
              <a:rPr lang="es-ES" sz="2800" dirty="0">
                <a:solidFill>
                  <a:prstClr val="white"/>
                </a:solidFill>
              </a:rPr>
              <a:t> </a:t>
            </a:r>
            <a:r>
              <a:rPr lang="es-ES" sz="2800" dirty="0" err="1">
                <a:solidFill>
                  <a:prstClr val="white"/>
                </a:solidFill>
              </a:rPr>
              <a:t>Sarana</a:t>
            </a:r>
            <a:r>
              <a:rPr lang="es-ES" sz="2800" dirty="0">
                <a:solidFill>
                  <a:prstClr val="white"/>
                </a:solidFill>
              </a:rPr>
              <a:t> </a:t>
            </a:r>
            <a:r>
              <a:rPr lang="id-ID" sz="2800" dirty="0">
                <a:solidFill>
                  <a:prstClr val="white"/>
                </a:solidFill>
              </a:rPr>
              <a:t>d</a:t>
            </a:r>
            <a:r>
              <a:rPr lang="es-ES" sz="2800" dirty="0" err="1">
                <a:solidFill>
                  <a:prstClr val="white"/>
                </a:solidFill>
              </a:rPr>
              <a:t>an</a:t>
            </a:r>
            <a:r>
              <a:rPr lang="es-ES" sz="2800" dirty="0">
                <a:solidFill>
                  <a:prstClr val="white"/>
                </a:solidFill>
              </a:rPr>
              <a:t> </a:t>
            </a:r>
            <a:r>
              <a:rPr lang="es-ES" sz="2800" dirty="0" err="1">
                <a:solidFill>
                  <a:prstClr val="white"/>
                </a:solidFill>
              </a:rPr>
              <a:t>Prasarana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059582"/>
            <a:ext cx="8892480" cy="3888432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id-ID" b="1" dirty="0"/>
              <a:t>Efisien</a:t>
            </a:r>
          </a:p>
          <a:p>
            <a:pPr lvl="0" algn="just">
              <a:spcBef>
                <a:spcPts val="0"/>
              </a:spcBef>
            </a:pPr>
            <a:r>
              <a:rPr lang="id-ID" dirty="0"/>
              <a:t>Asas ini menggunakan dana, daya, tenaga, waktu dan pikiran secara </a:t>
            </a:r>
            <a:r>
              <a:rPr lang="id-ID" dirty="0" smtClean="0"/>
              <a:t>       maksimal </a:t>
            </a:r>
            <a:r>
              <a:rPr lang="id-ID" dirty="0"/>
              <a:t>untuk mencapai sasaran yang telah ditetapkan</a:t>
            </a:r>
          </a:p>
          <a:p>
            <a:pPr algn="just">
              <a:spcBef>
                <a:spcPts val="0"/>
              </a:spcBef>
            </a:pPr>
            <a:endParaRPr lang="id-ID" dirty="0" smtClean="0"/>
          </a:p>
          <a:p>
            <a:pPr lvl="0" algn="just">
              <a:spcBef>
                <a:spcPts val="0"/>
              </a:spcBef>
            </a:pPr>
            <a:r>
              <a:rPr lang="id-ID" b="1" dirty="0"/>
              <a:t>Efektif</a:t>
            </a:r>
          </a:p>
          <a:p>
            <a:pPr lvl="0" algn="just">
              <a:spcBef>
                <a:spcPts val="0"/>
              </a:spcBef>
            </a:pPr>
            <a:r>
              <a:rPr lang="id-ID" dirty="0"/>
              <a:t>Asas ini sesuai dengan kebutuhan yang telah ditetapkan dan dapat </a:t>
            </a:r>
            <a:r>
              <a:rPr lang="id-ID" dirty="0" smtClean="0"/>
              <a:t>       memberikan </a:t>
            </a:r>
            <a:r>
              <a:rPr lang="id-ID" dirty="0"/>
              <a:t>manfaat yang sebesar-besarnya untuk pihak terkait</a:t>
            </a:r>
          </a:p>
          <a:p>
            <a:pPr algn="just">
              <a:spcBef>
                <a:spcPts val="0"/>
              </a:spcBef>
            </a:pPr>
            <a:endParaRPr lang="id-ID" dirty="0" smtClean="0"/>
          </a:p>
          <a:p>
            <a:pPr lvl="0" algn="just">
              <a:spcBef>
                <a:spcPts val="0"/>
              </a:spcBef>
            </a:pPr>
            <a:r>
              <a:rPr lang="id-ID" b="1" dirty="0"/>
              <a:t>Trasnparan</a:t>
            </a:r>
          </a:p>
          <a:p>
            <a:pPr lvl="0" algn="just">
              <a:spcBef>
                <a:spcPts val="0"/>
              </a:spcBef>
            </a:pPr>
            <a:r>
              <a:rPr lang="id-ID" dirty="0"/>
              <a:t>Asas ini merupakan ketentuan dari proses pengadaan barang termasuk </a:t>
            </a:r>
            <a:r>
              <a:rPr lang="id-ID" dirty="0" smtClean="0"/>
              <a:t>   syarat </a:t>
            </a:r>
            <a:r>
              <a:rPr lang="id-ID" dirty="0"/>
              <a:t>teknis administrasi pengadaan, tata cara evaluasi, hasil evaluasi, </a:t>
            </a:r>
            <a:r>
              <a:rPr lang="id-ID" dirty="0" smtClean="0"/>
              <a:t>     penetapan </a:t>
            </a:r>
            <a:r>
              <a:rPr lang="id-ID" dirty="0"/>
              <a:t>calon penyedia barang bersifat terbuka bagi penyedia barang </a:t>
            </a:r>
            <a:r>
              <a:rPr lang="id-ID" dirty="0" smtClean="0"/>
              <a:t> dan masyarakat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599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403648" y="195486"/>
            <a:ext cx="7560840" cy="4752528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id-ID" sz="1450" b="1" dirty="0"/>
              <a:t>Kompetensi Dasar:</a:t>
            </a:r>
          </a:p>
          <a:p>
            <a:pPr algn="just">
              <a:spcBef>
                <a:spcPts val="0"/>
              </a:spcBef>
            </a:pPr>
            <a:r>
              <a:rPr lang="id-ID" sz="1450" dirty="0" smtClean="0"/>
              <a:t>3.11. Menerapkan </a:t>
            </a:r>
            <a:r>
              <a:rPr lang="id-ID" sz="1450" dirty="0"/>
              <a:t>pangadaan sarana dan prasarana </a:t>
            </a:r>
          </a:p>
          <a:p>
            <a:pPr algn="just">
              <a:spcBef>
                <a:spcPts val="0"/>
              </a:spcBef>
            </a:pPr>
            <a:r>
              <a:rPr lang="id-ID" sz="1450" dirty="0" smtClean="0"/>
              <a:t>4.11. Melaksanakan </a:t>
            </a:r>
            <a:r>
              <a:rPr lang="id-ID" sz="1450" dirty="0"/>
              <a:t>pengadaan sarana dan prasarana</a:t>
            </a:r>
          </a:p>
          <a:p>
            <a:pPr algn="just">
              <a:spcBef>
                <a:spcPts val="0"/>
              </a:spcBef>
            </a:pPr>
            <a:endParaRPr lang="id-ID" sz="1450" dirty="0"/>
          </a:p>
          <a:p>
            <a:pPr algn="just">
              <a:spcBef>
                <a:spcPts val="0"/>
              </a:spcBef>
            </a:pPr>
            <a:r>
              <a:rPr lang="id-ID" sz="1450" b="1" dirty="0"/>
              <a:t>Indikator Pencapaian Kompetensi:</a:t>
            </a:r>
          </a:p>
          <a:p>
            <a:pPr algn="just">
              <a:spcBef>
                <a:spcPts val="0"/>
              </a:spcBef>
            </a:pPr>
            <a:r>
              <a:rPr lang="id-ID" sz="1450" dirty="0" smtClean="0"/>
              <a:t>3.11.1. Menjelaskan </a:t>
            </a:r>
            <a:r>
              <a:rPr lang="id-ID" sz="1450" dirty="0"/>
              <a:t>pengertian pengadaan</a:t>
            </a:r>
          </a:p>
          <a:p>
            <a:pPr algn="just">
              <a:spcBef>
                <a:spcPts val="0"/>
              </a:spcBef>
            </a:pPr>
            <a:r>
              <a:rPr lang="id-ID" sz="1450" dirty="0" smtClean="0"/>
              <a:t>3.11.2. Mengemukakan  </a:t>
            </a:r>
            <a:r>
              <a:rPr lang="id-ID" sz="1450" dirty="0"/>
              <a:t>tujuan pengadaan</a:t>
            </a:r>
          </a:p>
          <a:p>
            <a:pPr algn="just">
              <a:spcBef>
                <a:spcPts val="0"/>
              </a:spcBef>
            </a:pPr>
            <a:r>
              <a:rPr lang="id-ID" sz="1450" dirty="0" smtClean="0"/>
              <a:t>3.11.3. Menguraikan </a:t>
            </a:r>
            <a:r>
              <a:rPr lang="id-ID" sz="1450" dirty="0"/>
              <a:t>asas-asas/prinsip pengadaan</a:t>
            </a:r>
          </a:p>
          <a:p>
            <a:pPr algn="just">
              <a:spcBef>
                <a:spcPts val="0"/>
              </a:spcBef>
            </a:pPr>
            <a:r>
              <a:rPr lang="id-ID" sz="1450" dirty="0" smtClean="0"/>
              <a:t>3.11.4. Menjelaskan </a:t>
            </a:r>
            <a:r>
              <a:rPr lang="id-ID" sz="1450" dirty="0"/>
              <a:t>metode pengadaan</a:t>
            </a:r>
          </a:p>
          <a:p>
            <a:pPr algn="just">
              <a:spcBef>
                <a:spcPts val="0"/>
              </a:spcBef>
            </a:pPr>
            <a:r>
              <a:rPr lang="id-ID" sz="1450" dirty="0" smtClean="0"/>
              <a:t>3.11.5. Mengidentifikasi </a:t>
            </a:r>
            <a:r>
              <a:rPr lang="id-ID" sz="1450" dirty="0"/>
              <a:t>sistem pengadaan</a:t>
            </a:r>
          </a:p>
          <a:p>
            <a:pPr algn="just">
              <a:spcBef>
                <a:spcPts val="0"/>
              </a:spcBef>
            </a:pPr>
            <a:r>
              <a:rPr lang="id-ID" sz="1450" dirty="0" smtClean="0"/>
              <a:t>3.11.6. Menjelaskan </a:t>
            </a:r>
            <a:r>
              <a:rPr lang="id-ID" sz="1450" dirty="0"/>
              <a:t>pengertian pemasok</a:t>
            </a:r>
          </a:p>
          <a:p>
            <a:pPr algn="just">
              <a:spcBef>
                <a:spcPts val="0"/>
              </a:spcBef>
            </a:pPr>
            <a:r>
              <a:rPr lang="id-ID" sz="1450" dirty="0" smtClean="0"/>
              <a:t>3.11.7. Menjelaskan </a:t>
            </a:r>
            <a:r>
              <a:rPr lang="id-ID" sz="1450" dirty="0"/>
              <a:t>jenis-jenis pemasok</a:t>
            </a:r>
          </a:p>
          <a:p>
            <a:pPr algn="just">
              <a:spcBef>
                <a:spcPts val="0"/>
              </a:spcBef>
            </a:pPr>
            <a:r>
              <a:rPr lang="id-ID" sz="1450" dirty="0" smtClean="0"/>
              <a:t>3.11.8. Menjelaskan </a:t>
            </a:r>
            <a:r>
              <a:rPr lang="id-ID" sz="1450" dirty="0"/>
              <a:t>kriteria </a:t>
            </a:r>
            <a:r>
              <a:rPr lang="id-ID" sz="1450" dirty="0" smtClean="0"/>
              <a:t>pemasok</a:t>
            </a:r>
            <a:endParaRPr lang="id-ID" sz="1450" dirty="0"/>
          </a:p>
          <a:p>
            <a:pPr algn="just">
              <a:spcBef>
                <a:spcPts val="0"/>
              </a:spcBef>
            </a:pPr>
            <a:r>
              <a:rPr lang="id-ID" sz="1450" dirty="0" smtClean="0"/>
              <a:t>3.11.9. Menguraikan </a:t>
            </a:r>
            <a:r>
              <a:rPr lang="id-ID" sz="1450" dirty="0"/>
              <a:t>etika pengadaan</a:t>
            </a:r>
          </a:p>
          <a:p>
            <a:pPr algn="just">
              <a:spcBef>
                <a:spcPts val="0"/>
              </a:spcBef>
            </a:pPr>
            <a:r>
              <a:rPr lang="id-ID" sz="1450" dirty="0" smtClean="0"/>
              <a:t>4.11.1. Melakukan </a:t>
            </a:r>
            <a:r>
              <a:rPr lang="id-ID" sz="1450" dirty="0"/>
              <a:t>identifikasi kebutuhan sarana prasarana sesuai dengan tuntutan </a:t>
            </a:r>
          </a:p>
          <a:p>
            <a:pPr marL="628650" algn="just">
              <a:spcBef>
                <a:spcPts val="0"/>
              </a:spcBef>
            </a:pPr>
            <a:r>
              <a:rPr lang="id-ID" sz="1450" dirty="0" smtClean="0"/>
              <a:t>kebutuhan </a:t>
            </a:r>
            <a:r>
              <a:rPr lang="id-ID" sz="1450" dirty="0"/>
              <a:t>kantor</a:t>
            </a:r>
          </a:p>
          <a:p>
            <a:pPr algn="just">
              <a:spcBef>
                <a:spcPts val="0"/>
              </a:spcBef>
            </a:pPr>
            <a:r>
              <a:rPr lang="id-ID" sz="1450" dirty="0" smtClean="0"/>
              <a:t>4.11.2. Menyiapkan </a:t>
            </a:r>
            <a:r>
              <a:rPr lang="id-ID" sz="1450" dirty="0"/>
              <a:t>kelengkapan persyaratan pengadaan sarana dan prasarana </a:t>
            </a:r>
            <a:endParaRPr lang="id-ID" sz="1450" dirty="0" smtClean="0"/>
          </a:p>
          <a:p>
            <a:pPr marL="628650" algn="just">
              <a:spcBef>
                <a:spcPts val="0"/>
              </a:spcBef>
            </a:pPr>
            <a:r>
              <a:rPr lang="id-ID" sz="1450" dirty="0" smtClean="0"/>
              <a:t>kantor</a:t>
            </a:r>
            <a:endParaRPr lang="id-ID" sz="1450" dirty="0"/>
          </a:p>
          <a:p>
            <a:pPr algn="just">
              <a:spcBef>
                <a:spcPts val="0"/>
              </a:spcBef>
            </a:pPr>
            <a:r>
              <a:rPr lang="id-ID" sz="1450" dirty="0" smtClean="0"/>
              <a:t>4.11.3. Membuat </a:t>
            </a:r>
            <a:r>
              <a:rPr lang="id-ID" sz="1450" dirty="0"/>
              <a:t>rencana pengadaan sarana dan prasarana kantor</a:t>
            </a:r>
          </a:p>
          <a:p>
            <a:pPr algn="just">
              <a:spcBef>
                <a:spcPts val="0"/>
              </a:spcBef>
            </a:pPr>
            <a:r>
              <a:rPr lang="id-ID" sz="1450" dirty="0" smtClean="0"/>
              <a:t>4.11.4. Membuat </a:t>
            </a:r>
            <a:r>
              <a:rPr lang="id-ID" sz="1450" dirty="0"/>
              <a:t>dokumen rencana pengadaan sarana dan prasarana menggunakan </a:t>
            </a:r>
            <a:endParaRPr lang="id-ID" sz="1450" dirty="0" smtClean="0"/>
          </a:p>
          <a:p>
            <a:pPr marL="628650" algn="just">
              <a:spcBef>
                <a:spcPts val="0"/>
              </a:spcBef>
            </a:pPr>
            <a:r>
              <a:rPr lang="id-ID" sz="1450" dirty="0" smtClean="0"/>
              <a:t>aplikasi </a:t>
            </a:r>
            <a:r>
              <a:rPr lang="id-ID" sz="1450" dirty="0"/>
              <a:t>komputer sesuai dengan ketentuan</a:t>
            </a:r>
          </a:p>
          <a:p>
            <a:pPr algn="just">
              <a:spcBef>
                <a:spcPts val="0"/>
              </a:spcBef>
            </a:pPr>
            <a:endParaRPr lang="id-ID" sz="1450" dirty="0"/>
          </a:p>
        </p:txBody>
      </p:sp>
    </p:spTree>
    <p:extLst>
      <p:ext uri="{BB962C8B-B14F-4D97-AF65-F5344CB8AC3E}">
        <p14:creationId xmlns:p14="http://schemas.microsoft.com/office/powerpoint/2010/main" val="22530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>
                <a:solidFill>
                  <a:prstClr val="white"/>
                </a:solidFill>
              </a:rPr>
              <a:t>Asas-asas/</a:t>
            </a:r>
            <a:r>
              <a:rPr lang="es-ES" sz="2800" dirty="0" err="1">
                <a:solidFill>
                  <a:prstClr val="white"/>
                </a:solidFill>
              </a:rPr>
              <a:t>Prinsip</a:t>
            </a:r>
            <a:r>
              <a:rPr lang="es-ES" sz="2800" dirty="0">
                <a:solidFill>
                  <a:prstClr val="white"/>
                </a:solidFill>
              </a:rPr>
              <a:t> </a:t>
            </a:r>
            <a:r>
              <a:rPr lang="es-ES" sz="2800" dirty="0" err="1">
                <a:solidFill>
                  <a:prstClr val="white"/>
                </a:solidFill>
              </a:rPr>
              <a:t>Pengadaan</a:t>
            </a:r>
            <a:r>
              <a:rPr lang="es-ES" sz="2800" dirty="0">
                <a:solidFill>
                  <a:prstClr val="white"/>
                </a:solidFill>
              </a:rPr>
              <a:t> </a:t>
            </a:r>
            <a:r>
              <a:rPr lang="es-ES" sz="2800" dirty="0" err="1">
                <a:solidFill>
                  <a:prstClr val="white"/>
                </a:solidFill>
              </a:rPr>
              <a:t>Sarana</a:t>
            </a:r>
            <a:r>
              <a:rPr lang="es-ES" sz="2800" dirty="0">
                <a:solidFill>
                  <a:prstClr val="white"/>
                </a:solidFill>
              </a:rPr>
              <a:t> </a:t>
            </a:r>
            <a:r>
              <a:rPr lang="id-ID" sz="2800" dirty="0">
                <a:solidFill>
                  <a:prstClr val="white"/>
                </a:solidFill>
              </a:rPr>
              <a:t>d</a:t>
            </a:r>
            <a:r>
              <a:rPr lang="es-ES" sz="2800" dirty="0" err="1">
                <a:solidFill>
                  <a:prstClr val="white"/>
                </a:solidFill>
              </a:rPr>
              <a:t>an</a:t>
            </a:r>
            <a:r>
              <a:rPr lang="es-ES" sz="2800" dirty="0">
                <a:solidFill>
                  <a:prstClr val="white"/>
                </a:solidFill>
              </a:rPr>
              <a:t> </a:t>
            </a:r>
            <a:r>
              <a:rPr lang="es-ES" sz="2800" dirty="0" err="1">
                <a:solidFill>
                  <a:prstClr val="white"/>
                </a:solidFill>
              </a:rPr>
              <a:t>Prasarana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131590"/>
            <a:ext cx="8892480" cy="3888432"/>
          </a:xfrm>
        </p:spPr>
        <p:txBody>
          <a:bodyPr/>
          <a:lstStyle/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100" b="1" dirty="0"/>
              <a:t>Bertanggug Jawab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100" dirty="0"/>
              <a:t>Asas ini memiliki tujuan untuk mencapai sasaran baik fisik, kualitas, </a:t>
            </a:r>
            <a:r>
              <a:rPr lang="id-ID" sz="2100" dirty="0" smtClean="0"/>
              <a:t>    kegunaan</a:t>
            </a:r>
            <a:r>
              <a:rPr lang="id-ID" sz="2100" dirty="0"/>
              <a:t>, maupun manfaat bagi kelancaran pelaksanaan usaha sesuai dengan prinsip dan kebijakan serta ketentuan yang berlaku dalam </a:t>
            </a:r>
            <a:r>
              <a:rPr lang="id-ID" sz="2100" dirty="0" smtClean="0"/>
              <a:t>     pengadaan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d-ID" sz="2100" dirty="0"/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100" b="1" dirty="0"/>
              <a:t>Kehati-hatian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100" dirty="0"/>
              <a:t>Asas ini senantiasa memperhatikan informasi, tindakan, atau bentuk </a:t>
            </a:r>
            <a:r>
              <a:rPr lang="id-ID" sz="2100" dirty="0" smtClean="0"/>
              <a:t>   apapun </a:t>
            </a:r>
            <a:r>
              <a:rPr lang="id-ID" sz="2100" dirty="0"/>
              <a:t>sebagai langkah antisipasi untuk menghindari kerugian </a:t>
            </a:r>
            <a:r>
              <a:rPr lang="id-ID" sz="2100" dirty="0" smtClean="0"/>
              <a:t>        material </a:t>
            </a:r>
            <a:r>
              <a:rPr lang="id-ID" sz="2100" dirty="0"/>
              <a:t>dan imaterial selama proses pengadaan, proses </a:t>
            </a:r>
            <a:r>
              <a:rPr lang="id-ID" sz="2100" dirty="0" smtClean="0"/>
              <a:t>pelaksanaan  </a:t>
            </a:r>
            <a:r>
              <a:rPr lang="id-ID" sz="2100" dirty="0"/>
              <a:t>pekerjaan, dan pasca pelaksanaaan </a:t>
            </a:r>
            <a:r>
              <a:rPr lang="id-ID" sz="2100" dirty="0" smtClean="0"/>
              <a:t>pekerjaan</a:t>
            </a:r>
            <a:endParaRPr lang="id-ID" sz="2100" dirty="0"/>
          </a:p>
        </p:txBody>
      </p:sp>
    </p:spTree>
    <p:extLst>
      <p:ext uri="{BB962C8B-B14F-4D97-AF65-F5344CB8AC3E}">
        <p14:creationId xmlns:p14="http://schemas.microsoft.com/office/powerpoint/2010/main" val="8523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>
                <a:solidFill>
                  <a:prstClr val="white"/>
                </a:solidFill>
              </a:rPr>
              <a:t>Asas-asas/</a:t>
            </a:r>
            <a:r>
              <a:rPr lang="es-ES" sz="2800" dirty="0" err="1">
                <a:solidFill>
                  <a:prstClr val="white"/>
                </a:solidFill>
              </a:rPr>
              <a:t>Prinsip</a:t>
            </a:r>
            <a:r>
              <a:rPr lang="es-ES" sz="2800" dirty="0">
                <a:solidFill>
                  <a:prstClr val="white"/>
                </a:solidFill>
              </a:rPr>
              <a:t> </a:t>
            </a:r>
            <a:r>
              <a:rPr lang="es-ES" sz="2800" dirty="0" err="1">
                <a:solidFill>
                  <a:prstClr val="white"/>
                </a:solidFill>
              </a:rPr>
              <a:t>Pengadaan</a:t>
            </a:r>
            <a:r>
              <a:rPr lang="es-ES" sz="2800" dirty="0">
                <a:solidFill>
                  <a:prstClr val="white"/>
                </a:solidFill>
              </a:rPr>
              <a:t> </a:t>
            </a:r>
            <a:r>
              <a:rPr lang="es-ES" sz="2800" dirty="0" err="1">
                <a:solidFill>
                  <a:prstClr val="white"/>
                </a:solidFill>
              </a:rPr>
              <a:t>Sarana</a:t>
            </a:r>
            <a:r>
              <a:rPr lang="es-ES" sz="2800" dirty="0">
                <a:solidFill>
                  <a:prstClr val="white"/>
                </a:solidFill>
              </a:rPr>
              <a:t> </a:t>
            </a:r>
            <a:r>
              <a:rPr lang="id-ID" sz="2800" dirty="0">
                <a:solidFill>
                  <a:prstClr val="white"/>
                </a:solidFill>
              </a:rPr>
              <a:t>d</a:t>
            </a:r>
            <a:r>
              <a:rPr lang="es-ES" sz="2800" dirty="0" err="1">
                <a:solidFill>
                  <a:prstClr val="white"/>
                </a:solidFill>
              </a:rPr>
              <a:t>an</a:t>
            </a:r>
            <a:r>
              <a:rPr lang="es-ES" sz="2800" dirty="0">
                <a:solidFill>
                  <a:prstClr val="white"/>
                </a:solidFill>
              </a:rPr>
              <a:t> </a:t>
            </a:r>
            <a:r>
              <a:rPr lang="es-ES" sz="2800" dirty="0" err="1">
                <a:solidFill>
                  <a:prstClr val="white"/>
                </a:solidFill>
              </a:rPr>
              <a:t>Prasarana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131590"/>
            <a:ext cx="8892480" cy="3888432"/>
          </a:xfrm>
        </p:spPr>
        <p:txBody>
          <a:bodyPr/>
          <a:lstStyle/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/>
              <a:t>Kemandirian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dirty="0"/>
              <a:t>Pengadaan barang dikelola secara profesional tanpa adanya </a:t>
            </a:r>
            <a:r>
              <a:rPr lang="id-ID" sz="2400" dirty="0" smtClean="0"/>
              <a:t> kepentingan </a:t>
            </a:r>
            <a:r>
              <a:rPr lang="id-ID" sz="2400" dirty="0"/>
              <a:t>dan pengaruh/tekanan dari pihak </a:t>
            </a:r>
            <a:r>
              <a:rPr lang="id-ID" sz="2400" dirty="0" smtClean="0"/>
              <a:t>manapun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d-ID" sz="2400" dirty="0"/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/>
              <a:t>Integritas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dirty="0"/>
              <a:t>Artinya setiap pihak pelaksana pengadaan barang harus </a:t>
            </a:r>
            <a:r>
              <a:rPr lang="id-ID" sz="2400" dirty="0" smtClean="0"/>
              <a:t>     memiliki </a:t>
            </a:r>
            <a:r>
              <a:rPr lang="id-ID" sz="2400" dirty="0"/>
              <a:t>sikap jujur dan komitmen penuh untuk memenuhi </a:t>
            </a:r>
            <a:r>
              <a:rPr lang="id-ID" sz="2400" dirty="0" smtClean="0"/>
              <a:t>  etika </a:t>
            </a:r>
            <a:r>
              <a:rPr lang="id-ID" sz="2400" dirty="0"/>
              <a:t>pengadaan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419977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11660" y="2355726"/>
            <a:ext cx="6120680" cy="2488342"/>
          </a:xfrm>
          <a:prstGeom prst="ellipse">
            <a:avLst/>
          </a:prstGeom>
          <a:solidFill>
            <a:schemeClr val="accent6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altLang="ko-KR" sz="2900" b="1" dirty="0" smtClean="0">
                <a:latin typeface="Arial" pitchFamily="34" charset="0"/>
                <a:cs typeface="Arial" pitchFamily="34" charset="0"/>
              </a:rPr>
              <a:t>D.</a:t>
            </a:r>
            <a:r>
              <a:rPr lang="id-ID" altLang="ko-KR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altLang="ko-KR" sz="2900" b="1" dirty="0" smtClean="0">
                <a:latin typeface="Arial" pitchFamily="34" charset="0"/>
                <a:cs typeface="Arial" pitchFamily="34" charset="0"/>
              </a:rPr>
              <a:t>METODE </a:t>
            </a:r>
            <a:r>
              <a:rPr lang="fi-FI" altLang="ko-KR" sz="2900" b="1" dirty="0">
                <a:latin typeface="Arial" pitchFamily="34" charset="0"/>
                <a:cs typeface="Arial" pitchFamily="34" charset="0"/>
              </a:rPr>
              <a:t>PENGADAAN SARANA DAN PRASARANA</a:t>
            </a:r>
            <a:endParaRPr lang="ko-KR" altLang="en-US" sz="2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3400" dirty="0">
                <a:solidFill>
                  <a:prstClr val="white"/>
                </a:solidFill>
              </a:rPr>
              <a:t>Metode Pengadaan Sarana dan Prasarana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75606"/>
            <a:ext cx="8892480" cy="3816424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id-ID" sz="2400" b="1" dirty="0" smtClean="0"/>
              <a:t>Pembelian</a:t>
            </a:r>
          </a:p>
          <a:p>
            <a:pPr lvl="0" algn="just">
              <a:spcBef>
                <a:spcPts val="0"/>
              </a:spcBef>
            </a:pPr>
            <a:endParaRPr lang="id-ID" sz="800" b="1" dirty="0"/>
          </a:p>
          <a:p>
            <a:pPr lvl="0" algn="just">
              <a:spcBef>
                <a:spcPts val="0"/>
              </a:spcBef>
            </a:pPr>
            <a:r>
              <a:rPr lang="id-ID" sz="2400" dirty="0"/>
              <a:t>Proses pembelian dilakukan dengan cara memberikan </a:t>
            </a:r>
            <a:r>
              <a:rPr lang="id-ID" sz="2400" dirty="0" smtClean="0"/>
              <a:t>         sejumlah </a:t>
            </a:r>
            <a:r>
              <a:rPr lang="id-ID" sz="2400" dirty="0"/>
              <a:t>uang kepada penjual untuk mendapatkan sarana </a:t>
            </a:r>
            <a:r>
              <a:rPr lang="id-ID" sz="2400" dirty="0" smtClean="0"/>
              <a:t>   dan </a:t>
            </a:r>
            <a:r>
              <a:rPr lang="id-ID" sz="2400" dirty="0"/>
              <a:t>prasarana sesuai dengan kesepakatan yang sudah dibuat</a:t>
            </a:r>
          </a:p>
          <a:p>
            <a:pPr algn="just">
              <a:spcBef>
                <a:spcPts val="0"/>
              </a:spcBef>
            </a:pPr>
            <a:endParaRPr lang="id-ID" sz="2400" dirty="0" smtClean="0"/>
          </a:p>
          <a:p>
            <a:pPr algn="just">
              <a:spcBef>
                <a:spcPts val="0"/>
              </a:spcBef>
            </a:pPr>
            <a:endParaRPr lang="id-ID" sz="1400" dirty="0" smtClean="0"/>
          </a:p>
          <a:p>
            <a:pPr lvl="0" algn="just">
              <a:spcBef>
                <a:spcPts val="0"/>
              </a:spcBef>
            </a:pPr>
            <a:r>
              <a:rPr lang="id-ID" sz="2400" b="1" dirty="0"/>
              <a:t>Menerima </a:t>
            </a:r>
            <a:r>
              <a:rPr lang="id-ID" sz="2400" b="1" dirty="0" smtClean="0"/>
              <a:t>Hibah</a:t>
            </a:r>
          </a:p>
          <a:p>
            <a:pPr lvl="0" algn="just">
              <a:spcBef>
                <a:spcPts val="0"/>
              </a:spcBef>
            </a:pPr>
            <a:endParaRPr lang="id-ID" sz="800" b="1" dirty="0"/>
          </a:p>
          <a:p>
            <a:pPr lvl="0" algn="just">
              <a:spcBef>
                <a:spcPts val="0"/>
              </a:spcBef>
            </a:pPr>
            <a:r>
              <a:rPr lang="id-ID" sz="2400" dirty="0"/>
              <a:t>Yaitu cara pemenuhan kebutuhan sarana dan prasarana </a:t>
            </a:r>
            <a:r>
              <a:rPr lang="id-ID" sz="2400" dirty="0" smtClean="0"/>
              <a:t>       dengan </a:t>
            </a:r>
            <a:r>
              <a:rPr lang="id-ID" sz="2400" dirty="0"/>
              <a:t>jalan menerima pemberian sukarela dari pihak lain</a:t>
            </a:r>
          </a:p>
          <a:p>
            <a:pPr algn="just">
              <a:spcBef>
                <a:spcPts val="0"/>
              </a:spcBef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3651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3400" dirty="0">
                <a:solidFill>
                  <a:prstClr val="white"/>
                </a:solidFill>
              </a:rPr>
              <a:t>Metode Pengadaan Sarana dan Prasarana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9582"/>
            <a:ext cx="8892480" cy="3888432"/>
          </a:xfrm>
        </p:spPr>
        <p:txBody>
          <a:bodyPr/>
          <a:lstStyle/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id-ID" sz="1900" b="1" dirty="0"/>
              <a:t>Menyewa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id-ID" sz="1900" dirty="0"/>
              <a:t>Yaitu</a:t>
            </a:r>
            <a:r>
              <a:rPr lang="id-ID" sz="1900" b="1" dirty="0"/>
              <a:t> </a:t>
            </a:r>
            <a:r>
              <a:rPr lang="id-ID" sz="1900" dirty="0"/>
              <a:t>cara pemenuhan kebutuhan sarana dan prasarana dengan jalan </a:t>
            </a:r>
            <a:r>
              <a:rPr lang="id-ID" sz="1900" dirty="0" smtClean="0"/>
              <a:t>          memanfaatkan </a:t>
            </a:r>
            <a:r>
              <a:rPr lang="id-ID" sz="1900" dirty="0"/>
              <a:t>sementara barang milik pihak lain untuk kepentingan kantor </a:t>
            </a:r>
            <a:r>
              <a:rPr lang="id-ID" sz="1900" dirty="0" smtClean="0"/>
              <a:t>  dan </a:t>
            </a:r>
            <a:r>
              <a:rPr lang="id-ID" sz="1900" dirty="0"/>
              <a:t>kantor membayarnya berdasarkan perjanjian </a:t>
            </a:r>
            <a:r>
              <a:rPr lang="id-ID" sz="1900" dirty="0" smtClean="0"/>
              <a:t>sewa-menyewa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id-ID" sz="1200" dirty="0" smtClean="0"/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id-ID" sz="1900" b="1" dirty="0"/>
              <a:t>Perbaikan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id-ID" sz="1900" dirty="0"/>
              <a:t>Yaitu cara pemenuhan kebutuhan sarana dan prasarana kantor yang telah </a:t>
            </a:r>
            <a:r>
              <a:rPr lang="id-ID" sz="1900" dirty="0" smtClean="0"/>
              <a:t>    mengalami </a:t>
            </a:r>
            <a:r>
              <a:rPr lang="id-ID" sz="1900" dirty="0"/>
              <a:t>kerusakan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lang="id-ID" sz="1200" dirty="0" smtClean="0"/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id-ID" sz="1900" b="1" dirty="0"/>
              <a:t>Menukar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id-ID" sz="1900" dirty="0"/>
              <a:t>cara pemenuhan sarana dan prasarana dengan jalan menukarkan barang yang dimiliki kantor dengan barang yang dimiliki oleh pihak </a:t>
            </a:r>
            <a:r>
              <a:rPr lang="id-ID" sz="1900" dirty="0" smtClean="0"/>
              <a:t>lain</a:t>
            </a:r>
            <a:endParaRPr lang="id-ID" sz="1900" dirty="0"/>
          </a:p>
        </p:txBody>
      </p:sp>
    </p:spTree>
    <p:extLst>
      <p:ext uri="{BB962C8B-B14F-4D97-AF65-F5344CB8AC3E}">
        <p14:creationId xmlns:p14="http://schemas.microsoft.com/office/powerpoint/2010/main" val="20320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11660" y="2355726"/>
            <a:ext cx="6120680" cy="2488342"/>
          </a:xfrm>
          <a:prstGeom prst="ellipse">
            <a:avLst/>
          </a:prstGeom>
          <a:solidFill>
            <a:schemeClr val="accent6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altLang="ko-KR" sz="2900" b="1" dirty="0" smtClean="0">
                <a:latin typeface="Arial" pitchFamily="34" charset="0"/>
                <a:cs typeface="Arial" pitchFamily="34" charset="0"/>
              </a:rPr>
              <a:t>E.</a:t>
            </a:r>
            <a:r>
              <a:rPr lang="id-ID" altLang="ko-KR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i-FI" altLang="ko-KR" sz="2900" b="1" dirty="0" smtClean="0">
                <a:latin typeface="Arial" pitchFamily="34" charset="0"/>
                <a:cs typeface="Arial" pitchFamily="34" charset="0"/>
              </a:rPr>
              <a:t>SISTEM </a:t>
            </a:r>
            <a:r>
              <a:rPr lang="fi-FI" altLang="ko-KR" sz="2900" b="1" dirty="0">
                <a:latin typeface="Arial" pitchFamily="34" charset="0"/>
                <a:cs typeface="Arial" pitchFamily="34" charset="0"/>
              </a:rPr>
              <a:t>PENGADAAN SARANA DAN PRASARANA</a:t>
            </a:r>
            <a:endParaRPr lang="ko-KR" altLang="en-US" sz="2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3400" dirty="0" smtClean="0"/>
              <a:t>Sistem Pengadaan Sarana dan Prasarana</a:t>
            </a:r>
            <a:endParaRPr lang="id-ID" sz="3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176767047"/>
              </p:ext>
            </p:extLst>
          </p:nvPr>
        </p:nvGraphicFramePr>
        <p:xfrm>
          <a:off x="35496" y="1131590"/>
          <a:ext cx="903649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89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3400" dirty="0" smtClean="0"/>
              <a:t>Kelebihan Penggunaan Sistem Sentralisasi</a:t>
            </a:r>
            <a:endParaRPr lang="id-ID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31590"/>
            <a:ext cx="8712968" cy="3816424"/>
          </a:xfrm>
        </p:spPr>
        <p:txBody>
          <a:bodyPr/>
          <a:lstStyle/>
          <a:p>
            <a:pPr marL="457200" lvl="0" indent="-457200" algn="just">
              <a:buFont typeface="+mj-lt"/>
              <a:buAutoNum type="arabicPeriod"/>
            </a:pPr>
            <a:r>
              <a:rPr lang="id-ID" sz="2400" dirty="0"/>
              <a:t>Dapat mengurangi harga per satuan karena biasanya </a:t>
            </a:r>
            <a:r>
              <a:rPr lang="id-ID" sz="2400" dirty="0" smtClean="0"/>
              <a:t>    dengan </a:t>
            </a:r>
            <a:r>
              <a:rPr lang="id-ID" sz="2400" dirty="0"/>
              <a:t>menerapkan sistem sentralisasi ini pengadaan </a:t>
            </a:r>
            <a:r>
              <a:rPr lang="id-ID" sz="2400" dirty="0" smtClean="0"/>
              <a:t>   dilakukan </a:t>
            </a:r>
            <a:r>
              <a:rPr lang="id-ID" sz="2400" dirty="0"/>
              <a:t>dalam partai besar sehingga </a:t>
            </a:r>
            <a:r>
              <a:rPr lang="id-ID" sz="2400" dirty="0" smtClean="0"/>
              <a:t>perusahaan         </a:t>
            </a:r>
            <a:r>
              <a:rPr lang="id-ID" sz="2400" dirty="0"/>
              <a:t>(sebagai pembeli) diberikan potongan oleh penjual </a:t>
            </a:r>
            <a:r>
              <a:rPr lang="id-ID" sz="2400" dirty="0" smtClean="0"/>
              <a:t>        (</a:t>
            </a:r>
            <a:r>
              <a:rPr lang="id-ID" sz="2400" dirty="0"/>
              <a:t>pemasok</a:t>
            </a:r>
            <a:r>
              <a:rPr lang="id-ID" sz="2400" dirty="0" smtClean="0"/>
              <a:t>).</a:t>
            </a:r>
          </a:p>
          <a:p>
            <a:pPr marL="457200" lvl="0" indent="-457200" algn="just">
              <a:buFont typeface="+mj-lt"/>
              <a:buAutoNum type="arabicPeriod"/>
            </a:pPr>
            <a:endParaRPr lang="id-ID" sz="1000" dirty="0"/>
          </a:p>
          <a:p>
            <a:pPr marL="457200" lvl="0" indent="-457200" algn="just">
              <a:buFont typeface="+mj-lt"/>
              <a:buAutoNum type="arabicPeriod"/>
            </a:pPr>
            <a:r>
              <a:rPr lang="id-ID" sz="2400" dirty="0"/>
              <a:t>Dapat mengurangi biaya tambahan sehingga akan </a:t>
            </a:r>
            <a:r>
              <a:rPr lang="id-ID" sz="2400" dirty="0" smtClean="0"/>
              <a:t>       mendukung efisiensi</a:t>
            </a:r>
          </a:p>
          <a:p>
            <a:pPr marL="457200" lvl="0" indent="-457200" algn="just">
              <a:buFont typeface="+mj-lt"/>
              <a:buAutoNum type="arabicPeriod"/>
            </a:pPr>
            <a:endParaRPr lang="id-ID" sz="1000" dirty="0"/>
          </a:p>
          <a:p>
            <a:pPr marL="457200" lvl="0" indent="-457200" algn="just">
              <a:buFont typeface="+mj-lt"/>
              <a:buAutoNum type="arabicPeriod"/>
            </a:pPr>
            <a:r>
              <a:rPr lang="id-ID" sz="2400" dirty="0"/>
              <a:t>Dapat mendukung program standarisasi dan sistem </a:t>
            </a:r>
            <a:r>
              <a:rPr lang="id-ID" sz="2400" dirty="0" smtClean="0"/>
              <a:t>      pertukaran </a:t>
            </a:r>
            <a:r>
              <a:rPr lang="id-ID" sz="2400" dirty="0"/>
              <a:t>logistik antarbagian</a:t>
            </a:r>
            <a:r>
              <a:rPr lang="id-ID" sz="2400" dirty="0" smtClean="0"/>
              <a:t>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4471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3200" dirty="0" smtClean="0"/>
              <a:t>Kekurangan Penggunaan Sistem Sentralisasi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31590"/>
            <a:ext cx="8712968" cy="3816424"/>
          </a:xfrm>
        </p:spPr>
        <p:txBody>
          <a:bodyPr/>
          <a:lstStyle/>
          <a:p>
            <a:pPr marL="457200" lvl="0" indent="-457200" algn="just">
              <a:buFont typeface="+mj-lt"/>
              <a:buAutoNum type="arabicPeriod"/>
            </a:pPr>
            <a:r>
              <a:rPr lang="id-ID" sz="2500" dirty="0"/>
              <a:t>Kebutuhan yang mendesak dari suatu unit tertentu </a:t>
            </a:r>
            <a:r>
              <a:rPr lang="id-ID" sz="2500" dirty="0" smtClean="0"/>
              <a:t>    dimungkinkan </a:t>
            </a:r>
            <a:r>
              <a:rPr lang="id-ID" sz="2500" dirty="0"/>
              <a:t>tidak cepat dilayani dan dipenuhi karena bagian pembelian masih menunggu daftar kebutuhan perbekalan dari unit-unit kerja yang </a:t>
            </a:r>
            <a:r>
              <a:rPr lang="id-ID" sz="2500" dirty="0" smtClean="0"/>
              <a:t>lain.</a:t>
            </a:r>
          </a:p>
          <a:p>
            <a:pPr marL="457200" lvl="0" indent="-457200" algn="just">
              <a:buFont typeface="+mj-lt"/>
              <a:buAutoNum type="arabicPeriod"/>
            </a:pPr>
            <a:endParaRPr lang="id-ID" sz="2500" dirty="0"/>
          </a:p>
          <a:p>
            <a:pPr marL="457200" lvl="0" indent="-457200" algn="just">
              <a:buFont typeface="+mj-lt"/>
              <a:buAutoNum type="arabicPeriod"/>
            </a:pPr>
            <a:r>
              <a:rPr lang="id-ID" sz="2500" dirty="0"/>
              <a:t>Pemenuhan permintaan kebutuhan perbekalan pada </a:t>
            </a:r>
            <a:r>
              <a:rPr lang="id-ID" sz="2500" dirty="0" smtClean="0"/>
              <a:t>  unit-unit </a:t>
            </a:r>
            <a:r>
              <a:rPr lang="id-ID" sz="2500" dirty="0"/>
              <a:t>kerja sebagai pengguna dimungkinkan tidak </a:t>
            </a:r>
            <a:r>
              <a:rPr lang="id-ID" sz="2500" dirty="0" smtClean="0"/>
              <a:t> sesuai </a:t>
            </a:r>
            <a:r>
              <a:rPr lang="id-ID" sz="2500" dirty="0"/>
              <a:t>dengan </a:t>
            </a:r>
            <a:r>
              <a:rPr lang="id-ID" sz="2500" dirty="0" smtClean="0"/>
              <a:t>kebutuhan.</a:t>
            </a:r>
          </a:p>
        </p:txBody>
      </p:sp>
    </p:spTree>
    <p:extLst>
      <p:ext uri="{BB962C8B-B14F-4D97-AF65-F5344CB8AC3E}">
        <p14:creationId xmlns:p14="http://schemas.microsoft.com/office/powerpoint/2010/main" val="5088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3200" dirty="0" smtClean="0"/>
              <a:t>Kelebihan Penggunaan Sistem Desentralisasi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31590"/>
            <a:ext cx="8712968" cy="3816424"/>
          </a:xfrm>
        </p:spPr>
        <p:txBody>
          <a:bodyPr/>
          <a:lstStyle/>
          <a:p>
            <a:pPr marL="457200" lvl="0" indent="-457200" algn="just">
              <a:buFont typeface="+mj-lt"/>
              <a:buAutoNum type="arabicPeriod"/>
            </a:pPr>
            <a:r>
              <a:rPr lang="id-ID" sz="2500" dirty="0" smtClean="0"/>
              <a:t>Kebutuhan </a:t>
            </a:r>
            <a:r>
              <a:rPr lang="id-ID" sz="2500" dirty="0"/>
              <a:t>atas perbekalan dari masing-masing unit </a:t>
            </a:r>
            <a:r>
              <a:rPr lang="id-ID" sz="2500" dirty="0" smtClean="0"/>
              <a:t>   kerja </a:t>
            </a:r>
            <a:r>
              <a:rPr lang="id-ID" sz="2500" dirty="0"/>
              <a:t>akan cepat dapat dipenuhi sesuai dengan </a:t>
            </a:r>
            <a:r>
              <a:rPr lang="id-ID" sz="2500" dirty="0" smtClean="0"/>
              <a:t>         kebutuhan</a:t>
            </a:r>
          </a:p>
          <a:p>
            <a:pPr marL="457200" lvl="0" indent="-457200" algn="just">
              <a:buFont typeface="+mj-lt"/>
              <a:buAutoNum type="arabicPeriod"/>
            </a:pPr>
            <a:endParaRPr lang="id-ID" sz="2500" dirty="0"/>
          </a:p>
          <a:p>
            <a:pPr marL="457200" lvl="0" indent="-457200" algn="just">
              <a:buFont typeface="+mj-lt"/>
              <a:buAutoNum type="arabicPeriod"/>
            </a:pPr>
            <a:r>
              <a:rPr lang="id-ID" sz="2500" dirty="0" smtClean="0"/>
              <a:t>Menjamin </a:t>
            </a:r>
            <a:r>
              <a:rPr lang="id-ID" sz="2500" dirty="0"/>
              <a:t>ketepatan pembelian perbekalan karena </a:t>
            </a:r>
            <a:r>
              <a:rPr lang="id-ID" sz="2500" dirty="0" smtClean="0"/>
              <a:t>    masing-masing </a:t>
            </a:r>
            <a:r>
              <a:rPr lang="id-ID" sz="2500" dirty="0"/>
              <a:t>unit kerja mengetahui persis akan </a:t>
            </a:r>
            <a:r>
              <a:rPr lang="id-ID" sz="2500" dirty="0" smtClean="0"/>
              <a:t>      spesifikasi </a:t>
            </a:r>
            <a:r>
              <a:rPr lang="id-ID" sz="2500" dirty="0"/>
              <a:t>kebutuhan perbekalannya.</a:t>
            </a:r>
            <a:endParaRPr lang="id-ID" sz="2500" dirty="0"/>
          </a:p>
        </p:txBody>
      </p:sp>
    </p:spTree>
    <p:extLst>
      <p:ext uri="{BB962C8B-B14F-4D97-AF65-F5344CB8AC3E}">
        <p14:creationId xmlns:p14="http://schemas.microsoft.com/office/powerpoint/2010/main" val="25526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131590"/>
            <a:ext cx="8928992" cy="3816424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Setelah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mempelajari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bab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siswa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diharapkan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mampu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3.11.1.	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pengertian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pengadaan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santun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3.11.2.	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Mengemukakan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tujuan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pengadaan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santun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3.11.3.	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Menguraikan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asas-asas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prinsip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pengadaan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santun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3.11.4.	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pengadaan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tanggungjawab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3.11.5.	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Mengidentifikasi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pengadaan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jawab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3.11.6.	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pengertian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pemasok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santun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3.11.7.	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jenis-jenis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pemasok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santun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3.11.8.	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kriteria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pemasok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santun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3.11.9.	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Menguraikan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etika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pengadaan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jawab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PEMBELAJARAN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3100" dirty="0" smtClean="0"/>
              <a:t>Kekurangan Penggunaan Sistem Desentralisasi</a:t>
            </a:r>
            <a:endParaRPr lang="id-ID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059582"/>
            <a:ext cx="8964488" cy="4032448"/>
          </a:xfrm>
        </p:spPr>
        <p:txBody>
          <a:bodyPr/>
          <a:lstStyle/>
          <a:p>
            <a:pPr marL="457200" lvl="0" indent="-457200" algn="just">
              <a:buFont typeface="+mj-lt"/>
              <a:buAutoNum type="arabicPeriod"/>
            </a:pPr>
            <a:r>
              <a:rPr lang="id-ID" sz="2400" dirty="0"/>
              <a:t>Ada kecenderungan masing-masing unit kerja untuk </a:t>
            </a:r>
            <a:r>
              <a:rPr lang="id-ID" sz="2400" dirty="0" smtClean="0"/>
              <a:t>       memiliki </a:t>
            </a:r>
            <a:r>
              <a:rPr lang="id-ID" sz="2400" dirty="0"/>
              <a:t>barang-barang baru, padahal perbekalan </a:t>
            </a:r>
            <a:r>
              <a:rPr lang="id-ID" sz="2400" dirty="0" smtClean="0"/>
              <a:t>yang     ada </a:t>
            </a:r>
            <a:r>
              <a:rPr lang="id-ID" sz="2400" dirty="0"/>
              <a:t>masih berdaya </a:t>
            </a:r>
            <a:r>
              <a:rPr lang="id-ID" sz="2400" dirty="0" smtClean="0"/>
              <a:t>guna</a:t>
            </a:r>
          </a:p>
          <a:p>
            <a:pPr marL="457200" lvl="0" indent="-457200" algn="just">
              <a:buFont typeface="+mj-lt"/>
              <a:buAutoNum type="arabicPeriod"/>
            </a:pPr>
            <a:endParaRPr lang="id-ID" sz="8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id-ID" sz="2400" dirty="0"/>
              <a:t>Terdapatnya bermacam-macam perbekalan yang </a:t>
            </a:r>
            <a:r>
              <a:rPr lang="id-ID" sz="2400" dirty="0" smtClean="0"/>
              <a:t>berbeda- beda </a:t>
            </a:r>
            <a:r>
              <a:rPr lang="id-ID" sz="2400" dirty="0"/>
              <a:t>bentuknya, ukuran, dan tipenya, sehingga hal ini </a:t>
            </a:r>
            <a:r>
              <a:rPr lang="id-ID" sz="2400" dirty="0" smtClean="0"/>
              <a:t>jelas </a:t>
            </a:r>
            <a:r>
              <a:rPr lang="id-ID" sz="2400" dirty="0"/>
              <a:t>tidak mendukung program standarisasi </a:t>
            </a:r>
            <a:r>
              <a:rPr lang="id-ID" sz="2400" dirty="0" smtClean="0"/>
              <a:t>dan normalisasi</a:t>
            </a:r>
          </a:p>
          <a:p>
            <a:pPr marL="457200" lvl="0" indent="-457200" algn="just">
              <a:buFont typeface="+mj-lt"/>
              <a:buAutoNum type="arabicPeriod"/>
            </a:pPr>
            <a:endParaRPr lang="id-ID" sz="8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id-ID" sz="2400" dirty="0"/>
              <a:t>Biaya per satuan barang relatif lebih </a:t>
            </a:r>
            <a:r>
              <a:rPr lang="id-ID" sz="2400" dirty="0" smtClean="0"/>
              <a:t>besar</a:t>
            </a:r>
          </a:p>
          <a:p>
            <a:pPr marL="457200" lvl="0" indent="-457200" algn="just">
              <a:buFont typeface="+mj-lt"/>
              <a:buAutoNum type="arabicPeriod"/>
            </a:pPr>
            <a:endParaRPr lang="id-ID" sz="8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id-ID" sz="2400" dirty="0"/>
              <a:t>Biaya tambahan relatif lebih besar</a:t>
            </a:r>
          </a:p>
        </p:txBody>
      </p:sp>
    </p:spTree>
    <p:extLst>
      <p:ext uri="{BB962C8B-B14F-4D97-AF65-F5344CB8AC3E}">
        <p14:creationId xmlns:p14="http://schemas.microsoft.com/office/powerpoint/2010/main" val="3160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2600" dirty="0" smtClean="0">
                <a:effectLst/>
              </a:rPr>
              <a:t>Acuan untuk menetapkan sistem pengadaan perbekalan yang akan ditetapkan oleh suatu organisasi</a:t>
            </a:r>
            <a:endParaRPr lang="id-ID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059582"/>
            <a:ext cx="8964488" cy="4032448"/>
          </a:xfrm>
        </p:spPr>
        <p:txBody>
          <a:bodyPr/>
          <a:lstStyle/>
          <a:p>
            <a:pPr marL="457200" lvl="0" indent="-457200" algn="just">
              <a:buFont typeface="+mj-lt"/>
              <a:buAutoNum type="arabicPeriod"/>
            </a:pPr>
            <a:r>
              <a:rPr lang="id-ID" sz="2500" dirty="0" smtClean="0"/>
              <a:t>Keterkaitan jenis perbekalan dengan kebutuhan            perbekalan unit-unit kerja</a:t>
            </a:r>
          </a:p>
          <a:p>
            <a:pPr marL="457200" lvl="0" indent="-457200" algn="just">
              <a:buFont typeface="+mj-lt"/>
              <a:buAutoNum type="arabicPeriod"/>
            </a:pPr>
            <a:endParaRPr lang="id-ID" sz="12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id-ID" sz="2500" dirty="0" smtClean="0"/>
              <a:t>Pertimbangan ukuran organisasi</a:t>
            </a:r>
          </a:p>
          <a:p>
            <a:pPr marL="457200" lvl="0" indent="-457200" algn="just">
              <a:buFont typeface="+mj-lt"/>
              <a:buAutoNum type="arabicPeriod"/>
            </a:pPr>
            <a:endParaRPr lang="id-ID" sz="12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id-ID" sz="2500" dirty="0" smtClean="0"/>
              <a:t>Profesionalitas (kompetensi dan sikap mental) pegawai</a:t>
            </a:r>
          </a:p>
          <a:p>
            <a:pPr marL="457200" lvl="0" indent="-457200" algn="just">
              <a:buFont typeface="+mj-lt"/>
              <a:buAutoNum type="arabicPeriod"/>
            </a:pPr>
            <a:endParaRPr lang="id-ID" sz="12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id-ID" sz="2500" dirty="0" smtClean="0"/>
              <a:t>Kompleksitas dan tingkat beban kerja unit-unit kerja</a:t>
            </a:r>
            <a:endParaRPr lang="id-ID" sz="2500" dirty="0"/>
          </a:p>
        </p:txBody>
      </p:sp>
    </p:spTree>
    <p:extLst>
      <p:ext uri="{BB962C8B-B14F-4D97-AF65-F5344CB8AC3E}">
        <p14:creationId xmlns:p14="http://schemas.microsoft.com/office/powerpoint/2010/main" val="3199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11660" y="2355726"/>
            <a:ext cx="6120680" cy="2488342"/>
          </a:xfrm>
          <a:prstGeom prst="ellipse">
            <a:avLst/>
          </a:prstGeom>
          <a:solidFill>
            <a:schemeClr val="accent6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altLang="ko-KR" sz="2900" b="1" dirty="0" smtClean="0">
                <a:latin typeface="Arial" pitchFamily="34" charset="0"/>
                <a:cs typeface="Arial" pitchFamily="34" charset="0"/>
              </a:rPr>
              <a:t>F.</a:t>
            </a:r>
            <a:r>
              <a:rPr lang="id-ID" altLang="ko-KR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n-NO" altLang="ko-KR" sz="2900" b="1" dirty="0" smtClean="0">
                <a:latin typeface="Arial" pitchFamily="34" charset="0"/>
                <a:cs typeface="Arial" pitchFamily="34" charset="0"/>
              </a:rPr>
              <a:t>MEMAHAMI </a:t>
            </a:r>
            <a:r>
              <a:rPr lang="nn-NO" altLang="ko-KR" sz="2900" b="1" dirty="0">
                <a:latin typeface="Arial" pitchFamily="34" charset="0"/>
                <a:cs typeface="Arial" pitchFamily="34" charset="0"/>
              </a:rPr>
              <a:t>PENGERTIAN, JENIS, DAN KRITERIA PEMASOK (SUPPLIER)</a:t>
            </a:r>
            <a:endParaRPr lang="ko-KR" altLang="en-US" sz="2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Pengertian </a:t>
            </a:r>
            <a:r>
              <a:rPr lang="id-ID" dirty="0"/>
              <a:t>Pemasok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31590"/>
            <a:ext cx="8928992" cy="3816424"/>
          </a:xfrm>
        </p:spPr>
        <p:txBody>
          <a:bodyPr/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id-ID" sz="2400" dirty="0"/>
              <a:t>Pemasok merupakan individu atau perusahaan yang </a:t>
            </a:r>
            <a:r>
              <a:rPr lang="id-ID" sz="2400" dirty="0" smtClean="0"/>
              <a:t>        memiliki </a:t>
            </a:r>
            <a:r>
              <a:rPr lang="id-ID" sz="2400" dirty="0"/>
              <a:t>kemampuan untuk menyediakan kebutuhan, baik </a:t>
            </a:r>
            <a:r>
              <a:rPr lang="id-ID" sz="2400" dirty="0" smtClean="0"/>
              <a:t> kebutuhan </a:t>
            </a:r>
            <a:r>
              <a:rPr lang="id-ID" sz="2400" dirty="0"/>
              <a:t>individu maupun perusahaan. </a:t>
            </a:r>
            <a:endParaRPr lang="id-ID" sz="2400" dirty="0" smtClean="0"/>
          </a:p>
          <a:p>
            <a:pPr marL="342900" indent="-342900" algn="just">
              <a:buFont typeface="Wingdings" pitchFamily="2" charset="2"/>
              <a:buChar char="q"/>
            </a:pPr>
            <a:endParaRPr lang="id-ID" sz="2400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id-ID" sz="2400" b="1" dirty="0" smtClean="0"/>
              <a:t>Misalnya</a:t>
            </a:r>
            <a:r>
              <a:rPr lang="id-ID" sz="2400" dirty="0"/>
              <a:t>: petani kapas menghasilkan kapas yang dapat </a:t>
            </a:r>
            <a:r>
              <a:rPr lang="id-ID" sz="2400" dirty="0" smtClean="0"/>
              <a:t>     digunakan </a:t>
            </a:r>
            <a:r>
              <a:rPr lang="id-ID" sz="2400" dirty="0"/>
              <a:t>sebagai bahan baku kain, pabrik kain </a:t>
            </a:r>
            <a:r>
              <a:rPr lang="id-ID" sz="2400" dirty="0" smtClean="0"/>
              <a:t>             menghasilkan </a:t>
            </a:r>
            <a:r>
              <a:rPr lang="id-ID" sz="2400" dirty="0"/>
              <a:t>kain yang dapat digunakan sebagai bahan </a:t>
            </a:r>
            <a:r>
              <a:rPr lang="id-ID" sz="2400" dirty="0" smtClean="0"/>
              <a:t>  baku </a:t>
            </a:r>
            <a:r>
              <a:rPr lang="id-ID" sz="2400" dirty="0"/>
              <a:t>pakaian dan penjahit menghasilkan pakaian yang </a:t>
            </a:r>
            <a:r>
              <a:rPr lang="id-ID" sz="2400" dirty="0" smtClean="0"/>
              <a:t>     dibutuhkan </a:t>
            </a:r>
            <a:r>
              <a:rPr lang="id-ID" sz="2400" dirty="0"/>
              <a:t>oleh </a:t>
            </a:r>
            <a:r>
              <a:rPr lang="id-ID" sz="2400" dirty="0" smtClean="0"/>
              <a:t>konsumen.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9925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Jenis-Jenis </a:t>
            </a:r>
            <a:r>
              <a:rPr lang="id-ID" dirty="0"/>
              <a:t>Pemasok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31590"/>
            <a:ext cx="8928992" cy="3816424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id-ID" sz="2200" b="1" dirty="0" smtClean="0"/>
              <a:t>Pemasok Produk Barang </a:t>
            </a:r>
          </a:p>
          <a:p>
            <a:pPr marL="457200" algn="just"/>
            <a:r>
              <a:rPr lang="id-ID" sz="2200" dirty="0" smtClean="0"/>
              <a:t>yaitu </a:t>
            </a:r>
            <a:r>
              <a:rPr lang="id-ID" sz="2200" dirty="0"/>
              <a:t>jenis pemasok yang memasok bahan baku </a:t>
            </a:r>
            <a:r>
              <a:rPr lang="id-ID" sz="2200" dirty="0" smtClean="0"/>
              <a:t>untuk membuat </a:t>
            </a:r>
            <a:r>
              <a:rPr lang="id-ID" sz="2200" dirty="0"/>
              <a:t>produk dalam </a:t>
            </a:r>
            <a:r>
              <a:rPr lang="id-ID" sz="2200" dirty="0" smtClean="0"/>
              <a:t>barang.</a:t>
            </a:r>
          </a:p>
          <a:p>
            <a:pPr marL="457200" algn="just"/>
            <a:endParaRPr lang="id-ID" sz="1000" dirty="0" smtClean="0"/>
          </a:p>
          <a:p>
            <a:pPr marL="457200" algn="just"/>
            <a:endParaRPr lang="id-ID" sz="1000" dirty="0" smtClean="0"/>
          </a:p>
          <a:p>
            <a:pPr marL="457200" indent="-457200" algn="just">
              <a:buFont typeface="+mj-lt"/>
              <a:buAutoNum type="arabicPeriod" startAt="2"/>
            </a:pPr>
            <a:r>
              <a:rPr lang="id-ID" sz="2200" b="1" dirty="0"/>
              <a:t>Pemasok Produk </a:t>
            </a:r>
            <a:r>
              <a:rPr lang="id-ID" sz="2200" b="1" dirty="0" smtClean="0"/>
              <a:t>Jasa</a:t>
            </a:r>
          </a:p>
          <a:p>
            <a:pPr marL="457200" algn="just"/>
            <a:r>
              <a:rPr lang="id-ID" sz="2200" dirty="0" smtClean="0"/>
              <a:t>yaitu </a:t>
            </a:r>
            <a:r>
              <a:rPr lang="id-ID" sz="2200" dirty="0"/>
              <a:t>jenis pemasok yang memasok bahan baku untuk </a:t>
            </a:r>
            <a:r>
              <a:rPr lang="id-ID" sz="2200" dirty="0" smtClean="0"/>
              <a:t>           menghasilkan </a:t>
            </a:r>
            <a:r>
              <a:rPr lang="id-ID" sz="2200" dirty="0"/>
              <a:t>produk dalam bentuk layanan. </a:t>
            </a: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381446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Kriteria </a:t>
            </a:r>
            <a:r>
              <a:rPr lang="id-ID" dirty="0"/>
              <a:t>Pemasok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31590"/>
            <a:ext cx="8928992" cy="3816424"/>
          </a:xfrm>
        </p:spPr>
        <p:txBody>
          <a:bodyPr/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id-ID" sz="2100" dirty="0"/>
              <a:t>Kriteria seleksi pemasok adalah usaha perusahaan dalam </a:t>
            </a:r>
            <a:r>
              <a:rPr lang="id-ID" sz="2100" dirty="0" smtClean="0"/>
              <a:t>ruang       lingkup </a:t>
            </a:r>
            <a:r>
              <a:rPr lang="id-ID" sz="2100" dirty="0"/>
              <a:t>bekerja sama antara perusahaan pembeli dan pemasok. </a:t>
            </a:r>
            <a:endParaRPr lang="id-ID" sz="2100" dirty="0" smtClean="0"/>
          </a:p>
          <a:p>
            <a:pPr marL="342900" indent="-342900" algn="just">
              <a:buFont typeface="Wingdings" pitchFamily="2" charset="2"/>
              <a:buChar char="q"/>
            </a:pPr>
            <a:endParaRPr lang="id-ID" sz="1000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id-ID" sz="2100" dirty="0" smtClean="0"/>
              <a:t>Usaha </a:t>
            </a:r>
            <a:r>
              <a:rPr lang="id-ID" sz="2100" dirty="0"/>
              <a:t>mengevaluasi dan memilih pemasoknya untuk </a:t>
            </a:r>
            <a:r>
              <a:rPr lang="id-ID" sz="2100" dirty="0" smtClean="0"/>
              <a:t>menjadi         bagian </a:t>
            </a:r>
            <a:r>
              <a:rPr lang="id-ID" sz="2100" dirty="0"/>
              <a:t>penting dari rantai pasokan perusahaan, meliputi: </a:t>
            </a:r>
            <a:r>
              <a:rPr lang="id-ID" sz="2100" dirty="0" smtClean="0"/>
              <a:t>         </a:t>
            </a:r>
          </a:p>
          <a:p>
            <a:pPr marL="723900" indent="-361950" algn="just" defTabSz="800100">
              <a:buFont typeface="+mj-lt"/>
              <a:buAutoNum type="alphaLcPeriod"/>
            </a:pPr>
            <a:r>
              <a:rPr lang="id-ID" sz="2100" dirty="0" smtClean="0"/>
              <a:t>pentingnya </a:t>
            </a:r>
            <a:r>
              <a:rPr lang="id-ID" sz="2100" dirty="0"/>
              <a:t>memilih pemasok yang menyediakan mutu produk </a:t>
            </a:r>
            <a:r>
              <a:rPr lang="id-ID" sz="2100" dirty="0" smtClean="0"/>
              <a:t>  yang </a:t>
            </a:r>
            <a:r>
              <a:rPr lang="id-ID" sz="2100" dirty="0"/>
              <a:t>sempurna, </a:t>
            </a:r>
            <a:endParaRPr lang="id-ID" sz="2100" dirty="0" smtClean="0"/>
          </a:p>
          <a:p>
            <a:pPr marL="723900" indent="-361950" algn="just" defTabSz="800100">
              <a:buFont typeface="+mj-lt"/>
              <a:buAutoNum type="alphaLcPeriod"/>
            </a:pPr>
            <a:r>
              <a:rPr lang="id-ID" sz="2100" dirty="0" smtClean="0"/>
              <a:t>pentingnya </a:t>
            </a:r>
            <a:r>
              <a:rPr lang="id-ID" sz="2100" dirty="0"/>
              <a:t>ketersediaan produk, </a:t>
            </a:r>
            <a:endParaRPr lang="id-ID" sz="2100" dirty="0" smtClean="0"/>
          </a:p>
          <a:p>
            <a:pPr marL="723900" indent="-361950" algn="just" defTabSz="800100">
              <a:buFont typeface="+mj-lt"/>
              <a:buAutoNum type="alphaLcPeriod"/>
            </a:pPr>
            <a:r>
              <a:rPr lang="id-ID" sz="2100" dirty="0" smtClean="0"/>
              <a:t>pentingnya konsistensi atau keandalan </a:t>
            </a:r>
            <a:r>
              <a:rPr lang="id-ID" sz="2100" dirty="0"/>
              <a:t>terhadap </a:t>
            </a:r>
            <a:r>
              <a:rPr lang="id-ID" sz="2100" dirty="0" smtClean="0"/>
              <a:t>waktu             </a:t>
            </a:r>
            <a:r>
              <a:rPr lang="id-ID" sz="2100" dirty="0"/>
              <a:t>penyerahan, </a:t>
            </a:r>
            <a:endParaRPr lang="id-ID" sz="2100" dirty="0" smtClean="0"/>
          </a:p>
          <a:p>
            <a:pPr marL="723900" indent="-361950" algn="just" defTabSz="800100">
              <a:buFont typeface="+mj-lt"/>
              <a:buAutoNum type="alphaLcPeriod"/>
            </a:pPr>
            <a:r>
              <a:rPr lang="id-ID" sz="2100" dirty="0" smtClean="0"/>
              <a:t>pentingnya </a:t>
            </a:r>
            <a:r>
              <a:rPr lang="id-ID" sz="2100" dirty="0"/>
              <a:t>biaya produksi, dan </a:t>
            </a:r>
            <a:endParaRPr lang="id-ID" sz="2100" dirty="0" smtClean="0"/>
          </a:p>
          <a:p>
            <a:pPr marL="723900" indent="-361950" algn="just" defTabSz="800100">
              <a:buFont typeface="+mj-lt"/>
              <a:buAutoNum type="alphaLcPeriod"/>
            </a:pPr>
            <a:r>
              <a:rPr lang="id-ID" sz="2100" dirty="0" smtClean="0"/>
              <a:t>pentingnya </a:t>
            </a:r>
            <a:r>
              <a:rPr lang="id-ID" sz="2100" dirty="0"/>
              <a:t>pelayanan setelah </a:t>
            </a:r>
            <a:r>
              <a:rPr lang="id-ID" sz="2100" dirty="0" smtClean="0"/>
              <a:t>penjualan</a:t>
            </a:r>
            <a:endParaRPr lang="id-ID" sz="2100" dirty="0"/>
          </a:p>
        </p:txBody>
      </p:sp>
    </p:spTree>
    <p:extLst>
      <p:ext uri="{BB962C8B-B14F-4D97-AF65-F5344CB8AC3E}">
        <p14:creationId xmlns:p14="http://schemas.microsoft.com/office/powerpoint/2010/main" val="1157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Kriteria </a:t>
            </a:r>
            <a:r>
              <a:rPr lang="id-ID" dirty="0"/>
              <a:t>Pemasok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31590"/>
            <a:ext cx="8928992" cy="3816424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id-ID" sz="2150" b="1" dirty="0"/>
              <a:t>Pentingnya Mutu </a:t>
            </a:r>
            <a:r>
              <a:rPr lang="id-ID" sz="2150" b="1" dirty="0" smtClean="0"/>
              <a:t>Produk</a:t>
            </a:r>
          </a:p>
          <a:p>
            <a:pPr algn="just">
              <a:spcBef>
                <a:spcPts val="600"/>
              </a:spcBef>
            </a:pPr>
            <a:r>
              <a:rPr lang="id-ID" sz="2150" dirty="0"/>
              <a:t>Pandangan tentang penilaian perusahaan yang bersifat </a:t>
            </a:r>
            <a:r>
              <a:rPr lang="id-ID" sz="2150" dirty="0" smtClean="0"/>
              <a:t>lebih subyektif </a:t>
            </a:r>
            <a:r>
              <a:rPr lang="id-ID" sz="2150" dirty="0"/>
              <a:t>terhadap produk yang disampaikan </a:t>
            </a:r>
            <a:r>
              <a:rPr lang="id-ID" sz="2150" dirty="0" smtClean="0"/>
              <a:t>pemasok dengan </a:t>
            </a:r>
            <a:r>
              <a:rPr lang="id-ID" sz="2150" dirty="0"/>
              <a:t>standar yang </a:t>
            </a:r>
            <a:r>
              <a:rPr lang="id-ID" sz="2150" dirty="0" smtClean="0"/>
              <a:t>   telah </a:t>
            </a:r>
            <a:r>
              <a:rPr lang="id-ID" sz="2150" dirty="0"/>
              <a:t>ditentukan bersama </a:t>
            </a:r>
            <a:r>
              <a:rPr lang="id-ID" sz="2150" dirty="0" smtClean="0"/>
              <a:t>antara pemasok </a:t>
            </a:r>
            <a:r>
              <a:rPr lang="id-ID" sz="2150" dirty="0"/>
              <a:t>dan perusahaan. </a:t>
            </a:r>
            <a:endParaRPr lang="id-ID" sz="2150" dirty="0" smtClean="0"/>
          </a:p>
          <a:p>
            <a:pPr algn="just">
              <a:spcBef>
                <a:spcPts val="600"/>
              </a:spcBef>
            </a:pPr>
            <a:endParaRPr lang="id-ID" sz="2150" dirty="0" smtClean="0"/>
          </a:p>
          <a:p>
            <a:pPr algn="just">
              <a:spcBef>
                <a:spcPts val="600"/>
              </a:spcBef>
            </a:pPr>
            <a:r>
              <a:rPr lang="id-ID" sz="2150" b="1" dirty="0" smtClean="0"/>
              <a:t>Pentingnya Ketersediaan Produk</a:t>
            </a:r>
          </a:p>
          <a:p>
            <a:pPr algn="just">
              <a:spcBef>
                <a:spcPts val="600"/>
              </a:spcBef>
            </a:pPr>
            <a:r>
              <a:rPr lang="id-ID" sz="2150" dirty="0"/>
              <a:t>Merupakan ketersediaan barang milik perusahaan untuk </a:t>
            </a:r>
            <a:r>
              <a:rPr lang="id-ID" sz="2150" dirty="0" smtClean="0"/>
              <a:t>                mengantisipasi </a:t>
            </a:r>
            <a:r>
              <a:rPr lang="id-ID" sz="2150" dirty="0"/>
              <a:t>perubahan permintaan barang yang dapat terjadi </a:t>
            </a:r>
            <a:r>
              <a:rPr lang="id-ID" sz="2150" dirty="0" smtClean="0"/>
              <a:t>     sewaktu-waktu </a:t>
            </a:r>
            <a:r>
              <a:rPr lang="id-ID" sz="2150" dirty="0"/>
              <a:t>karena adanya perubahan permintaan dari pelanggan yang sering kali </a:t>
            </a:r>
            <a:r>
              <a:rPr lang="id-ID" sz="2150" dirty="0" smtClean="0"/>
              <a:t>terjadi.</a:t>
            </a:r>
          </a:p>
        </p:txBody>
      </p:sp>
    </p:spTree>
    <p:extLst>
      <p:ext uri="{BB962C8B-B14F-4D97-AF65-F5344CB8AC3E}">
        <p14:creationId xmlns:p14="http://schemas.microsoft.com/office/powerpoint/2010/main" val="2684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Kriteria </a:t>
            </a:r>
            <a:r>
              <a:rPr lang="id-ID" dirty="0"/>
              <a:t>Pemasok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31590"/>
            <a:ext cx="8928992" cy="3816424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id-ID" sz="2400" b="1" dirty="0"/>
              <a:t>Pentingnya Biaya </a:t>
            </a:r>
            <a:r>
              <a:rPr lang="id-ID" sz="2400" b="1" dirty="0" smtClean="0"/>
              <a:t>Produksi</a:t>
            </a:r>
          </a:p>
          <a:p>
            <a:pPr algn="just">
              <a:spcBef>
                <a:spcPts val="600"/>
              </a:spcBef>
            </a:pPr>
            <a:endParaRPr lang="id-ID" sz="1000" b="1" dirty="0" smtClean="0"/>
          </a:p>
          <a:p>
            <a:pPr algn="just">
              <a:spcBef>
                <a:spcPts val="600"/>
              </a:spcBef>
            </a:pPr>
            <a:r>
              <a:rPr lang="id-ID" sz="2400" dirty="0"/>
              <a:t>Artinya kemampuan perusahaan dalam mengadakan efisiensi melalui biaya pengadaan produksi dari pemasok. </a:t>
            </a:r>
            <a:endParaRPr lang="id-ID" sz="2400" dirty="0" smtClean="0"/>
          </a:p>
          <a:p>
            <a:pPr algn="just">
              <a:spcBef>
                <a:spcPts val="600"/>
              </a:spcBef>
            </a:pPr>
            <a:endParaRPr lang="id-ID" sz="800" dirty="0" smtClean="0"/>
          </a:p>
          <a:p>
            <a:pPr algn="just">
              <a:spcBef>
                <a:spcPts val="600"/>
              </a:spcBef>
            </a:pPr>
            <a:r>
              <a:rPr lang="id-ID" sz="2400" dirty="0" smtClean="0"/>
              <a:t>Biaya </a:t>
            </a:r>
            <a:r>
              <a:rPr lang="id-ID" sz="2400" dirty="0"/>
              <a:t>yang dimaksud ialah biaya pemeliharaan, biaya </a:t>
            </a:r>
            <a:r>
              <a:rPr lang="id-ID" sz="2400" dirty="0" smtClean="0"/>
              <a:t>          penyimpanan</a:t>
            </a:r>
            <a:r>
              <a:rPr lang="id-ID" sz="2400" dirty="0"/>
              <a:t>, biaya transportasi, dan biaya-biaya lain yang terkait dengan produk</a:t>
            </a:r>
            <a:r>
              <a:rPr lang="id-ID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61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Kriteria </a:t>
            </a:r>
            <a:r>
              <a:rPr lang="id-ID" dirty="0"/>
              <a:t>Pemasok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31590"/>
            <a:ext cx="8928992" cy="3816424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id-ID" sz="2400" b="1" dirty="0" smtClean="0"/>
              <a:t>Pentingnya </a:t>
            </a:r>
            <a:r>
              <a:rPr lang="id-ID" sz="2400" b="1" dirty="0"/>
              <a:t>Pelayanan Setelah </a:t>
            </a:r>
            <a:r>
              <a:rPr lang="id-ID" sz="2400" b="1" dirty="0" smtClean="0"/>
              <a:t>Penjualan</a:t>
            </a:r>
          </a:p>
          <a:p>
            <a:pPr algn="just">
              <a:spcBef>
                <a:spcPts val="600"/>
              </a:spcBef>
            </a:pPr>
            <a:endParaRPr lang="id-ID" sz="1000" b="1" dirty="0" smtClean="0"/>
          </a:p>
          <a:p>
            <a:pPr algn="just">
              <a:spcBef>
                <a:spcPts val="600"/>
              </a:spcBef>
            </a:pPr>
            <a:r>
              <a:rPr lang="id-ID" sz="2400" dirty="0"/>
              <a:t>Merupakan bentuk bekerja sama berupa dorongan yang </a:t>
            </a:r>
            <a:r>
              <a:rPr lang="id-ID" sz="2400" dirty="0" smtClean="0"/>
              <a:t>      diberikan </a:t>
            </a:r>
            <a:r>
              <a:rPr lang="id-ID" sz="2400" dirty="0"/>
              <a:t>oleh perusahaan kepada pemasok berupa insentif </a:t>
            </a:r>
            <a:r>
              <a:rPr lang="id-ID" sz="2400" dirty="0" smtClean="0"/>
              <a:t>  atau </a:t>
            </a:r>
            <a:r>
              <a:rPr lang="id-ID" sz="2400" dirty="0"/>
              <a:t>bonus. </a:t>
            </a:r>
            <a:endParaRPr lang="id-ID" sz="2400" dirty="0" smtClean="0"/>
          </a:p>
          <a:p>
            <a:pPr algn="just">
              <a:spcBef>
                <a:spcPts val="600"/>
              </a:spcBef>
            </a:pPr>
            <a:endParaRPr lang="id-ID" sz="800" dirty="0" smtClean="0"/>
          </a:p>
          <a:p>
            <a:pPr algn="just">
              <a:spcBef>
                <a:spcPts val="600"/>
              </a:spcBef>
            </a:pPr>
            <a:r>
              <a:rPr lang="id-ID" sz="2400" dirty="0" smtClean="0"/>
              <a:t>Pentingnya </a:t>
            </a:r>
            <a:r>
              <a:rPr lang="id-ID" sz="2400" dirty="0"/>
              <a:t>pelayanan setelah penjualan bagi setiap </a:t>
            </a:r>
            <a:r>
              <a:rPr lang="id-ID" sz="2400" dirty="0" smtClean="0"/>
              <a:t>            perusahaan </a:t>
            </a:r>
            <a:r>
              <a:rPr lang="id-ID" sz="2400" dirty="0"/>
              <a:t>merupakan prospek dan jaminan kelangsungan </a:t>
            </a:r>
            <a:r>
              <a:rPr lang="id-ID" sz="2400" dirty="0" smtClean="0"/>
              <a:t>  hidup </a:t>
            </a:r>
            <a:r>
              <a:rPr lang="id-ID" sz="2400" dirty="0"/>
              <a:t>serta perkembangan perusahaan</a:t>
            </a:r>
            <a:endParaRPr lang="id-ID" sz="2150" dirty="0" smtClean="0"/>
          </a:p>
        </p:txBody>
      </p:sp>
    </p:spTree>
    <p:extLst>
      <p:ext uri="{BB962C8B-B14F-4D97-AF65-F5344CB8AC3E}">
        <p14:creationId xmlns:p14="http://schemas.microsoft.com/office/powerpoint/2010/main" val="37138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11660" y="2355726"/>
            <a:ext cx="6120680" cy="2488342"/>
          </a:xfrm>
          <a:prstGeom prst="ellipse">
            <a:avLst/>
          </a:prstGeom>
          <a:solidFill>
            <a:schemeClr val="accent6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altLang="ko-KR" sz="2900" b="1" dirty="0" smtClean="0">
                <a:latin typeface="Arial" pitchFamily="34" charset="0"/>
                <a:cs typeface="Arial" pitchFamily="34" charset="0"/>
              </a:rPr>
              <a:t>G.</a:t>
            </a:r>
            <a:r>
              <a:rPr lang="id-ID" altLang="ko-KR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altLang="ko-KR" sz="2900" b="1" dirty="0" smtClean="0">
                <a:latin typeface="Arial" pitchFamily="34" charset="0"/>
                <a:cs typeface="Arial" pitchFamily="34" charset="0"/>
              </a:rPr>
              <a:t>ETIKA </a:t>
            </a:r>
            <a:r>
              <a:rPr lang="sv-SE" altLang="ko-KR" sz="2900" b="1" dirty="0">
                <a:latin typeface="Arial" pitchFamily="34" charset="0"/>
                <a:cs typeface="Arial" pitchFamily="34" charset="0"/>
              </a:rPr>
              <a:t>PENGADAAN SARANA DAN PRASARANA</a:t>
            </a:r>
            <a:endParaRPr lang="ko-KR" altLang="en-US" sz="2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074440"/>
            <a:ext cx="8928992" cy="3816424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Setelah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mempelajari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bab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siswa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diharapkan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mampu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4.11.1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	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identifikasi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kebutuhan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sarana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prasarana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sesuai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895350" algn="just">
              <a:spcBef>
                <a:spcPts val="0"/>
              </a:spcBef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tuntutan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kebutuhan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kantor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penuh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jawab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4.11.2.	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Menyiapkan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kelengkapan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persyaratan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pengadaan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sarana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895350" algn="just">
              <a:spcBef>
                <a:spcPts val="0"/>
              </a:spcBef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prasarana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kantor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penuh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jawab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4.11.3.	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rencana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pengadaan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sarana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prasarana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kantor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895350" algn="just">
              <a:spcBef>
                <a:spcPts val="0"/>
              </a:spcBef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penuh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jawab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4.11.4.	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Membuat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dokumen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rencana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pengadaan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sarana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prasarana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 marL="895350" algn="just">
              <a:spcBef>
                <a:spcPts val="0"/>
              </a:spcBef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aplikasi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komputer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sesuai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ketentuan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penuh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jawab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PEMBELAJARAN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Etika Pengadaan Sarana </a:t>
            </a:r>
            <a:r>
              <a:rPr lang="id-ID" dirty="0" smtClean="0"/>
              <a:t>d</a:t>
            </a:r>
            <a:r>
              <a:rPr lang="sv-SE" dirty="0" smtClean="0"/>
              <a:t>an Prasarana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31590"/>
            <a:ext cx="9036496" cy="3816424"/>
          </a:xfrm>
        </p:spPr>
        <p:txBody>
          <a:bodyPr/>
          <a:lstStyle/>
          <a:p>
            <a:pPr marL="361950" indent="-361950" algn="just">
              <a:buFont typeface="+mj-lt"/>
              <a:buAutoNum type="arabicPeriod"/>
            </a:pPr>
            <a:r>
              <a:rPr lang="id-ID" sz="2100" dirty="0" smtClean="0"/>
              <a:t>Melaksanakan </a:t>
            </a:r>
            <a:r>
              <a:rPr lang="id-ID" sz="2100" dirty="0"/>
              <a:t>tugas secara tertib, dan memiliki rasa tanggung jawab </a:t>
            </a:r>
            <a:r>
              <a:rPr lang="id-ID" sz="2100" dirty="0" smtClean="0"/>
              <a:t> untuk </a:t>
            </a:r>
            <a:r>
              <a:rPr lang="id-ID" sz="2100" dirty="0"/>
              <a:t>mencapai sasaran, kelancaran, dan ketetapan tercapainya </a:t>
            </a:r>
            <a:r>
              <a:rPr lang="id-ID" sz="2100" dirty="0" smtClean="0"/>
              <a:t>       tujuan </a:t>
            </a:r>
            <a:r>
              <a:rPr lang="id-ID" sz="2100" dirty="0"/>
              <a:t>pengadaan </a:t>
            </a:r>
            <a:r>
              <a:rPr lang="id-ID" sz="2100" dirty="0" smtClean="0"/>
              <a:t>barang</a:t>
            </a:r>
          </a:p>
          <a:p>
            <a:pPr marL="361950" indent="-361950" algn="just">
              <a:buFont typeface="+mj-lt"/>
              <a:buAutoNum type="arabicPeriod"/>
            </a:pPr>
            <a:endParaRPr lang="id-ID" sz="800" dirty="0"/>
          </a:p>
          <a:p>
            <a:pPr marL="361950" indent="-361950" algn="just">
              <a:buFont typeface="+mj-lt"/>
              <a:buAutoNum type="arabicPeriod"/>
            </a:pPr>
            <a:r>
              <a:rPr lang="id-ID" sz="2100" dirty="0" smtClean="0"/>
              <a:t>Bekerja </a:t>
            </a:r>
            <a:r>
              <a:rPr lang="id-ID" sz="2100" dirty="0"/>
              <a:t>secara profesional dan mandiri, serta menjaga </a:t>
            </a:r>
            <a:r>
              <a:rPr lang="id-ID" sz="2100" dirty="0" smtClean="0"/>
              <a:t>kerahasiaan   </a:t>
            </a:r>
            <a:r>
              <a:rPr lang="id-ID" sz="2100" dirty="0"/>
              <a:t>dokumen yang memiliki sifat rahasia untuk mencegah terjadinya </a:t>
            </a:r>
            <a:r>
              <a:rPr lang="id-ID" sz="2100" dirty="0" smtClean="0"/>
              <a:t>     penyimpangan</a:t>
            </a:r>
          </a:p>
          <a:p>
            <a:pPr marL="361950" indent="-361950" algn="just">
              <a:buFont typeface="+mj-lt"/>
              <a:buAutoNum type="arabicPeriod"/>
            </a:pPr>
            <a:endParaRPr lang="id-ID" sz="800" dirty="0"/>
          </a:p>
          <a:p>
            <a:pPr marL="361950" indent="-361950" algn="just">
              <a:buFont typeface="+mj-lt"/>
              <a:buAutoNum type="arabicPeriod"/>
            </a:pPr>
            <a:r>
              <a:rPr lang="id-ID" sz="2100" dirty="0" smtClean="0"/>
              <a:t>Tidak </a:t>
            </a:r>
            <a:r>
              <a:rPr lang="id-ID" sz="2100" dirty="0"/>
              <a:t>saling mempengaruhi yang mengakibatkan terjadinya </a:t>
            </a:r>
            <a:r>
              <a:rPr lang="id-ID" sz="2100" dirty="0" smtClean="0"/>
              <a:t>           persaingan </a:t>
            </a:r>
            <a:r>
              <a:rPr lang="id-ID" sz="2100" dirty="0"/>
              <a:t>tidak </a:t>
            </a:r>
            <a:r>
              <a:rPr lang="id-ID" sz="2100" dirty="0" smtClean="0"/>
              <a:t>sehat</a:t>
            </a:r>
          </a:p>
          <a:p>
            <a:pPr marL="361950" indent="-361950" algn="just">
              <a:buFont typeface="+mj-lt"/>
              <a:buAutoNum type="arabicPeriod"/>
            </a:pPr>
            <a:endParaRPr lang="id-ID" sz="800" dirty="0"/>
          </a:p>
          <a:p>
            <a:pPr marL="361950" lvl="0" indent="-361950" algn="just">
              <a:buFont typeface="+mj-lt"/>
              <a:buAutoNum type="arabicPeriod"/>
            </a:pPr>
            <a:r>
              <a:rPr lang="id-ID" sz="2100" dirty="0"/>
              <a:t>Menerima dan bertanggung jawab atas segala keputusan yang </a:t>
            </a:r>
            <a:r>
              <a:rPr lang="id-ID" sz="2100" dirty="0" smtClean="0"/>
              <a:t>       ditetapkan</a:t>
            </a:r>
            <a:endParaRPr lang="id-ID" sz="2100" dirty="0"/>
          </a:p>
        </p:txBody>
      </p:sp>
    </p:spTree>
    <p:extLst>
      <p:ext uri="{BB962C8B-B14F-4D97-AF65-F5344CB8AC3E}">
        <p14:creationId xmlns:p14="http://schemas.microsoft.com/office/powerpoint/2010/main" val="15125117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Etika Pengadaan Sarana </a:t>
            </a:r>
            <a:r>
              <a:rPr lang="id-ID" dirty="0" smtClean="0"/>
              <a:t>d</a:t>
            </a:r>
            <a:r>
              <a:rPr lang="sv-SE" dirty="0" smtClean="0"/>
              <a:t>an Prasarana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31590"/>
            <a:ext cx="9036496" cy="3816424"/>
          </a:xfrm>
        </p:spPr>
        <p:txBody>
          <a:bodyPr/>
          <a:lstStyle/>
          <a:p>
            <a:pPr marL="361950" lvl="0" indent="-361950" algn="just">
              <a:spcBef>
                <a:spcPts val="0"/>
              </a:spcBef>
              <a:buFont typeface="+mj-lt"/>
              <a:buAutoNum type="arabicPeriod" startAt="5"/>
            </a:pPr>
            <a:r>
              <a:rPr lang="id-ID" sz="2300" dirty="0"/>
              <a:t>Menghindari dan mencegah terjadinya pertentangan </a:t>
            </a:r>
            <a:r>
              <a:rPr lang="id-ID" sz="2300" dirty="0" smtClean="0"/>
              <a:t>            kepentingan </a:t>
            </a:r>
            <a:r>
              <a:rPr lang="id-ID" sz="2300" dirty="0"/>
              <a:t>para pihak yang </a:t>
            </a:r>
            <a:r>
              <a:rPr lang="id-ID" sz="2300" dirty="0" smtClean="0"/>
              <a:t>terkait</a:t>
            </a:r>
          </a:p>
          <a:p>
            <a:pPr marL="361950" lvl="0" indent="-361950" algn="just">
              <a:spcBef>
                <a:spcPts val="0"/>
              </a:spcBef>
              <a:buFont typeface="+mj-lt"/>
              <a:buAutoNum type="arabicPeriod" startAt="5"/>
            </a:pPr>
            <a:endParaRPr lang="id-ID" sz="1000" dirty="0"/>
          </a:p>
          <a:p>
            <a:pPr marL="361950" lvl="0" indent="-361950" algn="just">
              <a:spcBef>
                <a:spcPts val="0"/>
              </a:spcBef>
              <a:buFont typeface="+mj-lt"/>
              <a:buAutoNum type="arabicPeriod" startAt="5"/>
            </a:pPr>
            <a:r>
              <a:rPr lang="id-ID" sz="2300" dirty="0"/>
              <a:t>Menghindari dan mencegah terjadinya pemborosan dan </a:t>
            </a:r>
            <a:r>
              <a:rPr lang="id-ID" sz="2300" dirty="0" smtClean="0"/>
              <a:t>        kebocoran </a:t>
            </a:r>
            <a:r>
              <a:rPr lang="id-ID" sz="2300" dirty="0"/>
              <a:t>keuangan negara dalam pengadaan </a:t>
            </a:r>
            <a:r>
              <a:rPr lang="id-ID" sz="2300" dirty="0" smtClean="0"/>
              <a:t>barang</a:t>
            </a:r>
          </a:p>
          <a:p>
            <a:pPr marL="361950" lvl="0" indent="-361950" algn="just">
              <a:spcBef>
                <a:spcPts val="0"/>
              </a:spcBef>
              <a:buFont typeface="+mj-lt"/>
              <a:buAutoNum type="arabicPeriod" startAt="5"/>
            </a:pPr>
            <a:endParaRPr lang="id-ID" sz="1000" dirty="0"/>
          </a:p>
          <a:p>
            <a:pPr marL="361950" lvl="0" indent="-361950" algn="just">
              <a:spcBef>
                <a:spcPts val="0"/>
              </a:spcBef>
              <a:buFont typeface="+mj-lt"/>
              <a:buAutoNum type="arabicPeriod" startAt="5"/>
            </a:pPr>
            <a:r>
              <a:rPr lang="id-ID" sz="2300" dirty="0"/>
              <a:t>Menghindari dan mencegah penyalahgunaan wewenang </a:t>
            </a:r>
            <a:r>
              <a:rPr lang="id-ID" sz="2300" dirty="0" smtClean="0"/>
              <a:t>       dengan </a:t>
            </a:r>
            <a:r>
              <a:rPr lang="id-ID" sz="2300" dirty="0"/>
              <a:t>tujuan keuntungan pribadi, golongan atau pihak-pihak </a:t>
            </a:r>
            <a:r>
              <a:rPr lang="id-ID" sz="2300" dirty="0" smtClean="0"/>
              <a:t>lain</a:t>
            </a:r>
          </a:p>
          <a:p>
            <a:pPr marL="361950" lvl="0" indent="-361950" algn="just">
              <a:spcBef>
                <a:spcPts val="0"/>
              </a:spcBef>
              <a:buFont typeface="+mj-lt"/>
              <a:buAutoNum type="arabicPeriod" startAt="5"/>
            </a:pPr>
            <a:endParaRPr lang="id-ID" sz="1000" dirty="0"/>
          </a:p>
          <a:p>
            <a:pPr marL="361950" lvl="0" indent="-361950" algn="just">
              <a:spcBef>
                <a:spcPts val="0"/>
              </a:spcBef>
              <a:buFont typeface="+mj-lt"/>
              <a:buAutoNum type="arabicPeriod" startAt="5"/>
            </a:pPr>
            <a:r>
              <a:rPr lang="id-ID" sz="2300" dirty="0"/>
              <a:t>Tidak menerima, tidak menawarkan atau tidak menjanjikan </a:t>
            </a:r>
            <a:r>
              <a:rPr lang="id-ID" sz="2300" dirty="0" smtClean="0"/>
              <a:t>    untuk </a:t>
            </a:r>
            <a:r>
              <a:rPr lang="id-ID" sz="2300" dirty="0"/>
              <a:t>memberi atau menerima hadiah, imbalan, komisi dan </a:t>
            </a:r>
            <a:r>
              <a:rPr lang="id-ID" sz="2300" dirty="0" smtClean="0"/>
              <a:t>   berupa </a:t>
            </a:r>
            <a:r>
              <a:rPr lang="id-ID" sz="2300" dirty="0"/>
              <a:t>apa saja.</a:t>
            </a:r>
          </a:p>
        </p:txBody>
      </p:sp>
    </p:spTree>
    <p:extLst>
      <p:ext uri="{BB962C8B-B14F-4D97-AF65-F5344CB8AC3E}">
        <p14:creationId xmlns:p14="http://schemas.microsoft.com/office/powerpoint/2010/main" val="3210064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8603" y="2374776"/>
            <a:ext cx="7146794" cy="2664296"/>
          </a:xfrm>
          <a:prstGeom prst="ellipse">
            <a:avLst/>
          </a:prstGeom>
          <a:solidFill>
            <a:schemeClr val="accent6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altLang="ko-KR" sz="2700" b="1" dirty="0" smtClean="0">
                <a:latin typeface="Arial" pitchFamily="34" charset="0"/>
                <a:cs typeface="Arial" pitchFamily="34" charset="0"/>
              </a:rPr>
              <a:t>H.</a:t>
            </a:r>
            <a:r>
              <a:rPr lang="id-ID" altLang="ko-KR" sz="2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altLang="ko-KR" sz="2700" b="1" dirty="0" smtClean="0">
                <a:latin typeface="Arial" pitchFamily="34" charset="0"/>
                <a:cs typeface="Arial" pitchFamily="34" charset="0"/>
              </a:rPr>
              <a:t>PEMBUATAN </a:t>
            </a:r>
            <a:r>
              <a:rPr lang="sv-SE" altLang="ko-KR" sz="2700" b="1" dirty="0">
                <a:latin typeface="Arial" pitchFamily="34" charset="0"/>
                <a:cs typeface="Arial" pitchFamily="34" charset="0"/>
              </a:rPr>
              <a:t>DOKUMEN PENGADAAN SARANA PRASARANA DENGAN MENGGUNAKAN KOMPUTER</a:t>
            </a:r>
            <a:endParaRPr lang="ko-KR" altLang="en-US" sz="27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Pembuatan Dokumen Pengadaan Sarana Prasarana dengan Menggunakan Komputer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31590"/>
            <a:ext cx="8640960" cy="3600400"/>
          </a:xfrm>
        </p:spPr>
        <p:txBody>
          <a:bodyPr/>
          <a:lstStyle/>
          <a:p>
            <a:pPr algn="just"/>
            <a:r>
              <a:rPr lang="id-ID" sz="2400" b="1" dirty="0" smtClean="0"/>
              <a:t>1. Surat Penawaran</a:t>
            </a:r>
          </a:p>
          <a:p>
            <a:pPr algn="just"/>
            <a:endParaRPr lang="id-ID" sz="1200" b="1" dirty="0" smtClean="0"/>
          </a:p>
          <a:p>
            <a:pPr algn="just"/>
            <a:r>
              <a:rPr lang="id-ID" sz="2400" dirty="0"/>
              <a:t>Surat penawaran barang dibuat dalam bentuk surat formal dimana di sana tertera dengan jelas penjelasan mengenai </a:t>
            </a:r>
            <a:r>
              <a:rPr lang="id-ID" sz="2400" dirty="0" smtClean="0"/>
              <a:t>  barang </a:t>
            </a:r>
            <a:r>
              <a:rPr lang="id-ID" sz="2400" dirty="0"/>
              <a:t>atau jasa yang ditawarkan serta rincian harganya. </a:t>
            </a:r>
            <a:endParaRPr lang="id-ID" sz="2400" dirty="0" smtClean="0"/>
          </a:p>
          <a:p>
            <a:pPr algn="just"/>
            <a:endParaRPr lang="id-ID" sz="1000" dirty="0"/>
          </a:p>
          <a:p>
            <a:pPr algn="just"/>
            <a:r>
              <a:rPr lang="id-ID" sz="2400" dirty="0" smtClean="0"/>
              <a:t>Surat </a:t>
            </a:r>
            <a:r>
              <a:rPr lang="id-ID" sz="2400" dirty="0"/>
              <a:t>penawaran tersebut dibuat karena ada permintaan </a:t>
            </a:r>
            <a:r>
              <a:rPr lang="id-ID" sz="2400" dirty="0" smtClean="0"/>
              <a:t>   penawaran </a:t>
            </a:r>
            <a:r>
              <a:rPr lang="id-ID" sz="2400" dirty="0"/>
              <a:t>dari calon konsumen.</a:t>
            </a:r>
          </a:p>
        </p:txBody>
      </p:sp>
    </p:spTree>
    <p:extLst>
      <p:ext uri="{BB962C8B-B14F-4D97-AF65-F5344CB8AC3E}">
        <p14:creationId xmlns:p14="http://schemas.microsoft.com/office/powerpoint/2010/main" val="35162423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Pembuatan Dokumen Pengadaan Sarana Prasarana dengan Menggunakan Komputer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31590"/>
            <a:ext cx="8892480" cy="36004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id-ID" sz="2300" b="1" dirty="0" smtClean="0"/>
              <a:t>Fungsi Surat Penawaran</a:t>
            </a:r>
          </a:p>
          <a:p>
            <a:pPr algn="just">
              <a:spcBef>
                <a:spcPts val="0"/>
              </a:spcBef>
            </a:pPr>
            <a:endParaRPr lang="id-ID" sz="2300" b="1" dirty="0"/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id-ID" sz="2300" dirty="0" smtClean="0"/>
              <a:t>Cara </a:t>
            </a:r>
            <a:r>
              <a:rPr lang="id-ID" sz="2300" dirty="0"/>
              <a:t>untuk memperkenalkan produk kepada perusahaan lain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id-ID" sz="2300" dirty="0" smtClean="0"/>
              <a:t>Cara </a:t>
            </a:r>
            <a:r>
              <a:rPr lang="id-ID" sz="2300" dirty="0"/>
              <a:t>untuk melakukan kegiatan promosi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id-ID" sz="2300" dirty="0" smtClean="0"/>
              <a:t>Untuk </a:t>
            </a:r>
            <a:r>
              <a:rPr lang="id-ID" sz="2300" dirty="0"/>
              <a:t>meningkatkan proses pemasaran baik berupa barang </a:t>
            </a:r>
            <a:r>
              <a:rPr lang="id-ID" sz="2300" dirty="0" smtClean="0"/>
              <a:t> ataupun </a:t>
            </a:r>
            <a:r>
              <a:rPr lang="id-ID" sz="2300" dirty="0"/>
              <a:t>jasa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id-ID" sz="2300" dirty="0" smtClean="0"/>
              <a:t>Sarana </a:t>
            </a:r>
            <a:r>
              <a:rPr lang="id-ID" sz="2300" dirty="0"/>
              <a:t>untuk menjalin kerja sama dengan perusahaan lain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rabicPeriod"/>
            </a:pPr>
            <a:r>
              <a:rPr lang="id-ID" sz="2300" dirty="0" smtClean="0"/>
              <a:t>Membantu </a:t>
            </a:r>
            <a:r>
              <a:rPr lang="id-ID" sz="2300" dirty="0"/>
              <a:t>untuk memperluas </a:t>
            </a:r>
            <a:r>
              <a:rPr lang="id-ID" sz="2300" dirty="0" smtClean="0"/>
              <a:t>jaringan</a:t>
            </a:r>
            <a:endParaRPr lang="id-ID" sz="2300" dirty="0"/>
          </a:p>
        </p:txBody>
      </p:sp>
    </p:spTree>
    <p:extLst>
      <p:ext uri="{BB962C8B-B14F-4D97-AF65-F5344CB8AC3E}">
        <p14:creationId xmlns:p14="http://schemas.microsoft.com/office/powerpoint/2010/main" val="553703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Pembuatan Dokumen Pengadaan Sarana Prasarana dengan Menggunakan Komputer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987574"/>
            <a:ext cx="8892480" cy="401191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id-ID" sz="2200" b="1" dirty="0" smtClean="0"/>
              <a:t>Isi Surat Penawaran</a:t>
            </a:r>
          </a:p>
          <a:p>
            <a:pPr algn="just">
              <a:spcBef>
                <a:spcPts val="600"/>
              </a:spcBef>
            </a:pPr>
            <a:endParaRPr lang="id-ID" sz="2200" b="1" dirty="0"/>
          </a:p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id-ID" sz="2200" dirty="0"/>
              <a:t>Nama produk, jenis, mutu, merek, dan jumlah barang/jasa yang </a:t>
            </a:r>
            <a:r>
              <a:rPr lang="id-ID" sz="2200" dirty="0" smtClean="0"/>
              <a:t>   ingin ditawarkan </a:t>
            </a:r>
            <a:endParaRPr lang="id-ID" sz="2200" dirty="0"/>
          </a:p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id-ID" sz="2200" dirty="0"/>
              <a:t>Harga barang/jasa yang ditawarkan </a:t>
            </a:r>
            <a:endParaRPr lang="id-ID" sz="2200" dirty="0" smtClean="0"/>
          </a:p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id-ID" sz="2200" dirty="0" smtClean="0"/>
              <a:t>Menawarkan </a:t>
            </a:r>
            <a:r>
              <a:rPr lang="id-ID" sz="2200" dirty="0"/>
              <a:t>berbagai </a:t>
            </a:r>
            <a:r>
              <a:rPr lang="id-ID" sz="2200" dirty="0" smtClean="0"/>
              <a:t>kemudahan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id-ID" sz="2200" dirty="0" smtClean="0"/>
              <a:t>Menawarkan </a:t>
            </a:r>
            <a:r>
              <a:rPr lang="id-ID" sz="2200" dirty="0"/>
              <a:t>potongan harga apabila membeli dengan jumlah </a:t>
            </a:r>
            <a:r>
              <a:rPr lang="id-ID" sz="2200" dirty="0" smtClean="0"/>
              <a:t>  yang sudah </a:t>
            </a:r>
            <a:r>
              <a:rPr lang="id-ID" sz="2200" dirty="0"/>
              <a:t>ditentukan oleh perusahaan pemasok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id-ID" sz="2200" dirty="0"/>
              <a:t>Menjelaskan cara pengiriman</a:t>
            </a:r>
          </a:p>
        </p:txBody>
      </p:sp>
    </p:spTree>
    <p:extLst>
      <p:ext uri="{BB962C8B-B14F-4D97-AF65-F5344CB8AC3E}">
        <p14:creationId xmlns:p14="http://schemas.microsoft.com/office/powerpoint/2010/main" val="27515132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Pembuatan Dokumen Pengadaan Sarana Prasarana dengan Menggunakan Komputer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131590"/>
            <a:ext cx="8892480" cy="3888432"/>
          </a:xfrm>
        </p:spPr>
        <p:txBody>
          <a:bodyPr/>
          <a:lstStyle/>
          <a:p>
            <a:pPr algn="just"/>
            <a:r>
              <a:rPr lang="id-ID" sz="2200" b="1" dirty="0"/>
              <a:t>2</a:t>
            </a:r>
            <a:r>
              <a:rPr lang="id-ID" sz="2200" b="1" dirty="0" smtClean="0"/>
              <a:t>. Surat Perintah Kerja</a:t>
            </a:r>
          </a:p>
          <a:p>
            <a:pPr algn="just"/>
            <a:endParaRPr lang="id-ID" sz="1000" b="1" dirty="0" smtClean="0"/>
          </a:p>
          <a:p>
            <a:pPr algn="just"/>
            <a:r>
              <a:rPr lang="id-ID" sz="2200" dirty="0"/>
              <a:t>Y</a:t>
            </a:r>
            <a:r>
              <a:rPr lang="id-ID" sz="2200" dirty="0" smtClean="0"/>
              <a:t>aitu </a:t>
            </a:r>
            <a:r>
              <a:rPr lang="id-ID" sz="2200" dirty="0"/>
              <a:t>jenis surat yang dikeluarkan oleh sebuah perusahaan atau </a:t>
            </a:r>
            <a:r>
              <a:rPr lang="id-ID" sz="2200" dirty="0" smtClean="0"/>
              <a:t>     instansi </a:t>
            </a:r>
            <a:r>
              <a:rPr lang="id-ID" sz="2200" dirty="0"/>
              <a:t>kepada karyawannya untuk melaksanakan tugas/pekerjaan yang telah ditentukan. </a:t>
            </a:r>
            <a:endParaRPr lang="id-ID" sz="2200" dirty="0" smtClean="0"/>
          </a:p>
          <a:p>
            <a:pPr algn="just"/>
            <a:endParaRPr lang="id-ID" sz="800" dirty="0" smtClean="0"/>
          </a:p>
          <a:p>
            <a:pPr algn="just"/>
            <a:r>
              <a:rPr lang="id-ID" sz="2200" dirty="0" smtClean="0"/>
              <a:t>Surat </a:t>
            </a:r>
            <a:r>
              <a:rPr lang="id-ID" sz="2200" dirty="0"/>
              <a:t>ini ditandatangani oleh dua pihak, yaitu yang membuat (CEO/Direktur atau yang lainnya) dan pihak yang ditugaskan (karyawan). </a:t>
            </a:r>
            <a:endParaRPr lang="id-ID" sz="2200" dirty="0" smtClean="0"/>
          </a:p>
          <a:p>
            <a:pPr algn="just"/>
            <a:endParaRPr lang="id-ID" sz="800" dirty="0" smtClean="0"/>
          </a:p>
          <a:p>
            <a:pPr algn="just"/>
            <a:r>
              <a:rPr lang="id-ID" sz="2200" dirty="0" smtClean="0"/>
              <a:t>Isi </a:t>
            </a:r>
            <a:r>
              <a:rPr lang="id-ID" sz="2200" dirty="0"/>
              <a:t>dari surat perintah adalah poin-poin pekerjaan yang harus </a:t>
            </a:r>
            <a:r>
              <a:rPr lang="id-ID" sz="2200" dirty="0" smtClean="0"/>
              <a:t>       diselesaikan </a:t>
            </a:r>
            <a:r>
              <a:rPr lang="id-ID" sz="2200" dirty="0"/>
              <a:t>dalam jangka waktu yang telah </a:t>
            </a:r>
            <a:r>
              <a:rPr lang="id-ID" sz="2200" dirty="0" smtClean="0"/>
              <a:t>ditentukan.</a:t>
            </a:r>
            <a:endParaRPr lang="id-ID" sz="2200" dirty="0"/>
          </a:p>
        </p:txBody>
      </p:sp>
    </p:spTree>
    <p:extLst>
      <p:ext uri="{BB962C8B-B14F-4D97-AF65-F5344CB8AC3E}">
        <p14:creationId xmlns:p14="http://schemas.microsoft.com/office/powerpoint/2010/main" val="13484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Pembuatan Dokumen Pengadaan Sarana Prasarana dengan Menggunakan Komputer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419622"/>
            <a:ext cx="8892480" cy="2664296"/>
          </a:xfrm>
        </p:spPr>
        <p:txBody>
          <a:bodyPr/>
          <a:lstStyle/>
          <a:p>
            <a:pPr algn="just"/>
            <a:r>
              <a:rPr lang="id-ID" sz="2500" b="1" dirty="0" smtClean="0"/>
              <a:t>Fungsi Surat Perintah Kerja</a:t>
            </a:r>
          </a:p>
          <a:p>
            <a:pPr algn="just"/>
            <a:endParaRPr lang="id-ID" sz="1200" b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id-ID" sz="2500" dirty="0" smtClean="0"/>
              <a:t>Sebagai </a:t>
            </a:r>
            <a:r>
              <a:rPr lang="id-ID" sz="2500" dirty="0"/>
              <a:t>surat resmi dari </a:t>
            </a:r>
            <a:r>
              <a:rPr lang="id-ID" sz="2500" dirty="0" smtClean="0"/>
              <a:t>atasan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500" dirty="0"/>
              <a:t>D</a:t>
            </a:r>
            <a:r>
              <a:rPr lang="id-ID" sz="2500" dirty="0" smtClean="0"/>
              <a:t>apat dijadikan sebagai </a:t>
            </a:r>
            <a:r>
              <a:rPr lang="id-ID" sz="2500" dirty="0"/>
              <a:t>bukti atau dokumentasi tentang pekerjaan </a:t>
            </a:r>
            <a:r>
              <a:rPr lang="id-ID" sz="2500" dirty="0" smtClean="0"/>
              <a:t>yang sudah </a:t>
            </a:r>
            <a:r>
              <a:rPr lang="id-ID" sz="2500" dirty="0"/>
              <a:t>pernah dilakukan dan </a:t>
            </a:r>
            <a:endParaRPr lang="id-ID" sz="25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id-ID" sz="2500" dirty="0"/>
              <a:t>S</a:t>
            </a:r>
            <a:r>
              <a:rPr lang="id-ID" sz="2500" dirty="0" smtClean="0"/>
              <a:t>ebagai </a:t>
            </a:r>
            <a:r>
              <a:rPr lang="id-ID" sz="2500" dirty="0"/>
              <a:t>pegangan </a:t>
            </a:r>
            <a:r>
              <a:rPr lang="id-ID" sz="2500" dirty="0" smtClean="0"/>
              <a:t>bagi penerimaan </a:t>
            </a:r>
            <a:r>
              <a:rPr lang="id-ID" sz="2500" dirty="0"/>
              <a:t>dalam melakukan </a:t>
            </a:r>
            <a:r>
              <a:rPr lang="id-ID" sz="2500" dirty="0" smtClean="0"/>
              <a:t> pekerjaan</a:t>
            </a:r>
            <a:endParaRPr lang="id-ID" sz="2500" dirty="0"/>
          </a:p>
        </p:txBody>
      </p:sp>
    </p:spTree>
    <p:extLst>
      <p:ext uri="{BB962C8B-B14F-4D97-AF65-F5344CB8AC3E}">
        <p14:creationId xmlns:p14="http://schemas.microsoft.com/office/powerpoint/2010/main" val="29998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11660" y="2355726"/>
            <a:ext cx="6120680" cy="2488342"/>
          </a:xfrm>
          <a:prstGeom prst="ellipse">
            <a:avLst/>
          </a:prstGeom>
          <a:solidFill>
            <a:schemeClr val="accent6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3600" b="1" dirty="0" smtClean="0">
                <a:latin typeface="Arial" pitchFamily="34" charset="0"/>
                <a:cs typeface="Arial" pitchFamily="34" charset="0"/>
              </a:rPr>
              <a:t>SEKIAN </a:t>
            </a:r>
          </a:p>
          <a:p>
            <a:pPr algn="ctr"/>
            <a:r>
              <a:rPr lang="id-ID" altLang="ko-KR" sz="3600" b="1" dirty="0" smtClean="0">
                <a:latin typeface="Arial" pitchFamily="34" charset="0"/>
                <a:cs typeface="Arial" pitchFamily="34" charset="0"/>
              </a:rPr>
              <a:t>&amp;</a:t>
            </a:r>
          </a:p>
          <a:p>
            <a:pPr algn="ctr"/>
            <a:r>
              <a:rPr lang="sv-SE" altLang="ko-KR" sz="36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id-ID" altLang="ko-KR" sz="3600" b="1" dirty="0" smtClean="0">
                <a:latin typeface="Arial" pitchFamily="34" charset="0"/>
                <a:cs typeface="Arial" pitchFamily="34" charset="0"/>
              </a:rPr>
              <a:t>ERIMA KASIH </a:t>
            </a:r>
            <a:r>
              <a:rPr lang="id-ID" altLang="ko-KR" sz="3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11660" y="2355726"/>
            <a:ext cx="6120680" cy="2488342"/>
          </a:xfrm>
          <a:prstGeom prst="ellipse">
            <a:avLst/>
          </a:prstGeom>
          <a:solidFill>
            <a:schemeClr val="accent6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ko-KR" sz="2900" b="1" dirty="0" smtClean="0">
                <a:latin typeface="Arial" pitchFamily="34" charset="0"/>
                <a:cs typeface="Arial" pitchFamily="34" charset="0"/>
              </a:rPr>
              <a:t>A. PENGERTIAN PENGADAAN SARANA DAN PRASARANA</a:t>
            </a:r>
            <a:endParaRPr lang="ko-KR" altLang="en-US" sz="2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3200" dirty="0" smtClean="0"/>
              <a:t>Pengertian Pengadaan Sarana dan Prasarana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31590"/>
            <a:ext cx="8784976" cy="381642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id-ID" sz="2700" dirty="0"/>
              <a:t>Pengadaan sarana dan prasarana merupakan </a:t>
            </a:r>
            <a:r>
              <a:rPr lang="id-ID" sz="2700" dirty="0" smtClean="0"/>
              <a:t>           serangkaian </a:t>
            </a:r>
            <a:r>
              <a:rPr lang="id-ID" sz="2700" dirty="0"/>
              <a:t>kegiatan untuk menyediakan sarana dan prasarana sesuai dengan kebutuhan, baik berkaitan </a:t>
            </a:r>
            <a:r>
              <a:rPr lang="id-ID" sz="2700" dirty="0" smtClean="0"/>
              <a:t>   dengan </a:t>
            </a:r>
            <a:r>
              <a:rPr lang="id-ID" sz="2700" dirty="0"/>
              <a:t>jenis dan spesifikasi, jumlah, waktu, maupun </a:t>
            </a:r>
            <a:r>
              <a:rPr lang="id-ID" sz="2700" dirty="0" smtClean="0"/>
              <a:t>  tempat</a:t>
            </a:r>
            <a:r>
              <a:rPr lang="id-ID" sz="2700" dirty="0"/>
              <a:t>, dengan harga dan sumber yang dapat </a:t>
            </a:r>
            <a:r>
              <a:rPr lang="id-ID" sz="2700" dirty="0" smtClean="0"/>
              <a:t>         dipertanggungjawabkan.</a:t>
            </a:r>
            <a:endParaRPr lang="id-ID" sz="2700" dirty="0"/>
          </a:p>
        </p:txBody>
      </p:sp>
    </p:spTree>
    <p:extLst>
      <p:ext uri="{BB962C8B-B14F-4D97-AF65-F5344CB8AC3E}">
        <p14:creationId xmlns:p14="http://schemas.microsoft.com/office/powerpoint/2010/main" val="27140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2700" dirty="0"/>
              <a:t>Hal-hal yang perlu diperhatikan dalam menyusun </a:t>
            </a:r>
            <a:r>
              <a:rPr lang="id-ID" sz="2700" dirty="0" smtClean="0"/>
              <a:t>       perencanaan </a:t>
            </a:r>
            <a:r>
              <a:rPr lang="id-ID" sz="2700" dirty="0"/>
              <a:t>sarana dan prasarana </a:t>
            </a:r>
            <a:r>
              <a:rPr lang="id-ID" sz="2700" dirty="0" smtClean="0"/>
              <a:t>kantor</a:t>
            </a:r>
            <a:endParaRPr lang="id-ID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416184"/>
              </p:ext>
            </p:extLst>
          </p:nvPr>
        </p:nvGraphicFramePr>
        <p:xfrm>
          <a:off x="179388" y="1131888"/>
          <a:ext cx="8785225" cy="381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7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Perencanaan Barang Habis Pakai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640578"/>
              </p:ext>
            </p:extLst>
          </p:nvPr>
        </p:nvGraphicFramePr>
        <p:xfrm>
          <a:off x="179512" y="1131888"/>
          <a:ext cx="8713663" cy="381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0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Perencanaan Barang Tidak Habis Pakai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907696"/>
              </p:ext>
            </p:extLst>
          </p:nvPr>
        </p:nvGraphicFramePr>
        <p:xfrm>
          <a:off x="103312" y="915566"/>
          <a:ext cx="896448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73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2020</Words>
  <Application>Microsoft Office PowerPoint</Application>
  <PresentationFormat>On-screen Show (16:9)</PresentationFormat>
  <Paragraphs>281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Custom Design</vt:lpstr>
      <vt:lpstr>PowerPoint Presentation</vt:lpstr>
      <vt:lpstr>PowerPoint Presentation</vt:lpstr>
      <vt:lpstr>TUJUAN PEMBELAJARAN</vt:lpstr>
      <vt:lpstr>TUJUAN PEMBELAJARAN</vt:lpstr>
      <vt:lpstr>PowerPoint Presentation</vt:lpstr>
      <vt:lpstr>Pengertian Pengadaan Sarana dan Prasarana</vt:lpstr>
      <vt:lpstr>Hal-hal yang perlu diperhatikan dalam menyusun        perencanaan sarana dan prasarana kantor</vt:lpstr>
      <vt:lpstr>Perencanaan Barang Habis Pakai</vt:lpstr>
      <vt:lpstr>Perencanaan Barang Tidak Habis Pakai</vt:lpstr>
      <vt:lpstr>Perencanaan Barang Tidak Bergerak</vt:lpstr>
      <vt:lpstr>Perencanaan Barang Tidak Bergerak</vt:lpstr>
      <vt:lpstr>PowerPoint Presentation</vt:lpstr>
      <vt:lpstr>Tujuan Pengadaan Sarana dan Prasarana</vt:lpstr>
      <vt:lpstr>Tujuan Pengadaan Sarana dan Prasarana</vt:lpstr>
      <vt:lpstr>Tujuan Pengadaan Sarana dan Prasarana</vt:lpstr>
      <vt:lpstr>Tujuan Pengadaan Sarana dan Prasarana</vt:lpstr>
      <vt:lpstr>Tujuan Pengadaan Sarana dan Prasarana</vt:lpstr>
      <vt:lpstr>PowerPoint Presentation</vt:lpstr>
      <vt:lpstr>Asas-asas/Prinsip Pengadaan Sarana dan Prasarana</vt:lpstr>
      <vt:lpstr>Asas-asas/Prinsip Pengadaan Sarana dan Prasarana</vt:lpstr>
      <vt:lpstr>Asas-asas/Prinsip Pengadaan Sarana dan Prasarana</vt:lpstr>
      <vt:lpstr>PowerPoint Presentation</vt:lpstr>
      <vt:lpstr>Metode Pengadaan Sarana dan Prasarana</vt:lpstr>
      <vt:lpstr>Metode Pengadaan Sarana dan Prasarana</vt:lpstr>
      <vt:lpstr>PowerPoint Presentation</vt:lpstr>
      <vt:lpstr>Sistem Pengadaan Sarana dan Prasarana</vt:lpstr>
      <vt:lpstr>Kelebihan Penggunaan Sistem Sentralisasi</vt:lpstr>
      <vt:lpstr>Kekurangan Penggunaan Sistem Sentralisasi</vt:lpstr>
      <vt:lpstr>Kelebihan Penggunaan Sistem Desentralisasi</vt:lpstr>
      <vt:lpstr>Kekurangan Penggunaan Sistem Desentralisasi</vt:lpstr>
      <vt:lpstr>Acuan untuk menetapkan sistem pengadaan perbekalan yang akan ditetapkan oleh suatu organisasi</vt:lpstr>
      <vt:lpstr>PowerPoint Presentation</vt:lpstr>
      <vt:lpstr>Pengertian Pemasok</vt:lpstr>
      <vt:lpstr>Jenis-Jenis Pemasok</vt:lpstr>
      <vt:lpstr>Kriteria Pemasok</vt:lpstr>
      <vt:lpstr>Kriteria Pemasok</vt:lpstr>
      <vt:lpstr>Kriteria Pemasok</vt:lpstr>
      <vt:lpstr>Kriteria Pemasok</vt:lpstr>
      <vt:lpstr>PowerPoint Presentation</vt:lpstr>
      <vt:lpstr>Etika Pengadaan Sarana dan Prasarana</vt:lpstr>
      <vt:lpstr>Etika Pengadaan Sarana dan Prasarana</vt:lpstr>
      <vt:lpstr>PowerPoint Presentation</vt:lpstr>
      <vt:lpstr>Pembuatan Dokumen Pengadaan Sarana Prasarana dengan Menggunakan Komputer</vt:lpstr>
      <vt:lpstr>Pembuatan Dokumen Pengadaan Sarana Prasarana dengan Menggunakan Komputer</vt:lpstr>
      <vt:lpstr>Pembuatan Dokumen Pengadaan Sarana Prasarana dengan Menggunakan Komputer</vt:lpstr>
      <vt:lpstr>Pembuatan Dokumen Pengadaan Sarana Prasarana dengan Menggunakan Komputer</vt:lpstr>
      <vt:lpstr>Pembuatan Dokumen Pengadaan Sarana Prasarana dengan Menggunakan Komputer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Acer</cp:lastModifiedBy>
  <cp:revision>75</cp:revision>
  <dcterms:created xsi:type="dcterms:W3CDTF">2014-04-01T16:27:38Z</dcterms:created>
  <dcterms:modified xsi:type="dcterms:W3CDTF">2021-08-27T02:35:15Z</dcterms:modified>
</cp:coreProperties>
</file>